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2" r:id="rId9"/>
    <p:sldId id="266" r:id="rId10"/>
    <p:sldId id="267" r:id="rId11"/>
    <p:sldId id="263" r:id="rId12"/>
    <p:sldId id="264"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4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F1FD-9D40-48B5-A511-98CB295A5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15682-EAB0-47F2-8717-3BE175306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E5634-4537-48A0-9787-C601E35ECB15}"/>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5" name="Footer Placeholder 4">
            <a:extLst>
              <a:ext uri="{FF2B5EF4-FFF2-40B4-BE49-F238E27FC236}">
                <a16:creationId xmlns:a16="http://schemas.microsoft.com/office/drawing/2014/main" id="{BC0DCE3B-A74F-4361-A5CD-B09B9212E5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4D3F14-0D9C-470E-A5BA-4482E4A522C9}"/>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216790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DC19-2E20-4B0F-ADE9-B59E02585F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11BDC-2F1E-439E-9AEE-0A10089E75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B7325-41A0-479D-B90C-07E69C5F2BEF}"/>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5" name="Footer Placeholder 4">
            <a:extLst>
              <a:ext uri="{FF2B5EF4-FFF2-40B4-BE49-F238E27FC236}">
                <a16:creationId xmlns:a16="http://schemas.microsoft.com/office/drawing/2014/main" id="{AAB141E9-A195-4188-BD2D-8D5935C9D7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85F0F2-7816-42DE-A009-0C97DD25EF6C}"/>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388404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A2E9EE-DA6F-4228-AB8F-BD870482FC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4B0176-C34B-4EC5-88BF-017F652650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EEC69-E59E-4E10-8B9F-CA270EC52F05}"/>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5" name="Footer Placeholder 4">
            <a:extLst>
              <a:ext uri="{FF2B5EF4-FFF2-40B4-BE49-F238E27FC236}">
                <a16:creationId xmlns:a16="http://schemas.microsoft.com/office/drawing/2014/main" id="{B57CA80B-EDFC-4DFD-992B-C901F8B52D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9BA0A6-451B-4FA3-9641-90A80B1D2741}"/>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113902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0660-52B3-4442-A34E-64E9DCE80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E7CA9-462D-4E8B-ADB9-60703EE84F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07C5-7E3C-4AD9-8393-E6EA7D3FCFFF}"/>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5" name="Footer Placeholder 4">
            <a:extLst>
              <a:ext uri="{FF2B5EF4-FFF2-40B4-BE49-F238E27FC236}">
                <a16:creationId xmlns:a16="http://schemas.microsoft.com/office/drawing/2014/main" id="{8362CF17-FD37-4871-A6CA-9192815397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219EC5-9FDB-4286-8690-A8CDB620E49B}"/>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13816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ECF4-844B-40AB-B5CD-1DA485CFB0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BFDFD0-A164-4581-9496-4D1A12497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BFC16-7724-47F2-A4A6-7D55DC1A8D11}"/>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5" name="Footer Placeholder 4">
            <a:extLst>
              <a:ext uri="{FF2B5EF4-FFF2-40B4-BE49-F238E27FC236}">
                <a16:creationId xmlns:a16="http://schemas.microsoft.com/office/drawing/2014/main" id="{4FCC20B4-4E92-4022-8733-B024AD4EBF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EC09F3-4455-4F56-A6E2-8E556B060965}"/>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36209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A0A2-CE94-4DCE-A5D6-2082D0846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9FE14-0D28-4E06-9807-6E504301AB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7E162-5BD5-4AE9-BBBE-69F8E075FA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6AB202-6AEF-4493-A34B-2BBBB023FE13}"/>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6" name="Footer Placeholder 5">
            <a:extLst>
              <a:ext uri="{FF2B5EF4-FFF2-40B4-BE49-F238E27FC236}">
                <a16:creationId xmlns:a16="http://schemas.microsoft.com/office/drawing/2014/main" id="{ED6E4488-8A7A-4872-8D04-EE37778C0E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C0D207-32F5-4CD2-AA57-517A62516F76}"/>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222475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F9AA-D3F0-4561-95D0-0C0A00094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4592D1-EB2B-4B09-8BE7-A8355A39A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EC8053-6D5E-4CAE-824C-2C95833481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6A85D0-49D2-4D3E-99CA-6203BA11E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1C7F07-4ABD-4A5F-B4C5-FFE3EBD7F7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E38EF6-E705-4958-802F-5D97AE67A1E2}"/>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8" name="Footer Placeholder 7">
            <a:extLst>
              <a:ext uri="{FF2B5EF4-FFF2-40B4-BE49-F238E27FC236}">
                <a16:creationId xmlns:a16="http://schemas.microsoft.com/office/drawing/2014/main" id="{628D8B5D-37A1-44FE-8F1B-FF2F5DBD42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6B4F31-39E4-4961-9160-114B577FFAD6}"/>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113522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ABE8-03B9-4917-B02C-07A9954F59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E0CDF-6B17-465D-A0AD-B484563702BF}"/>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4" name="Footer Placeholder 3">
            <a:extLst>
              <a:ext uri="{FF2B5EF4-FFF2-40B4-BE49-F238E27FC236}">
                <a16:creationId xmlns:a16="http://schemas.microsoft.com/office/drawing/2014/main" id="{11F083C7-EE6D-49FB-B36E-383D2BCC27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7385BD-8513-429D-ADCF-0F59735ED570}"/>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147439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8C00A0-CDC3-4A39-9349-7B8FD6869038}"/>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3" name="Footer Placeholder 2">
            <a:extLst>
              <a:ext uri="{FF2B5EF4-FFF2-40B4-BE49-F238E27FC236}">
                <a16:creationId xmlns:a16="http://schemas.microsoft.com/office/drawing/2014/main" id="{7C249596-E35C-4654-AFA2-762B941AE93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D1DD6C-99DA-4861-BB6D-BCCBFBC2A331}"/>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144995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6DFF-10F0-449F-B47D-F758D392A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50A8E2-E500-4698-853A-71BA8318B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A2701-FBDE-45B7-AC34-F37D2FF6F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6B5E4-3B01-4F27-9E21-3EBD0A757EF4}"/>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6" name="Footer Placeholder 5">
            <a:extLst>
              <a:ext uri="{FF2B5EF4-FFF2-40B4-BE49-F238E27FC236}">
                <a16:creationId xmlns:a16="http://schemas.microsoft.com/office/drawing/2014/main" id="{7B59044E-6EE5-4B4E-8963-2C2CB9DE33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71B5CC-F324-4051-8E8E-DF0E373C0B85}"/>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242841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6C7A-8438-460E-B69E-B13A44356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C30F78-10EC-4CF8-8272-1653971FCF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9208EE1-C2CF-4BC5-BDA8-C19202712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E5252C-F923-42C3-8105-3D98EE550879}"/>
              </a:ext>
            </a:extLst>
          </p:cNvPr>
          <p:cNvSpPr>
            <a:spLocks noGrp="1"/>
          </p:cNvSpPr>
          <p:nvPr>
            <p:ph type="dt" sz="half" idx="10"/>
          </p:nvPr>
        </p:nvSpPr>
        <p:spPr/>
        <p:txBody>
          <a:bodyPr/>
          <a:lstStyle/>
          <a:p>
            <a:fld id="{26B1B4EF-E7C1-4D16-A16D-BDC0E2B6E4CE}" type="datetimeFigureOut">
              <a:rPr lang="en-US" smtClean="0"/>
              <a:t>1/28/2022</a:t>
            </a:fld>
            <a:endParaRPr lang="en-US" dirty="0"/>
          </a:p>
        </p:txBody>
      </p:sp>
      <p:sp>
        <p:nvSpPr>
          <p:cNvPr id="6" name="Footer Placeholder 5">
            <a:extLst>
              <a:ext uri="{FF2B5EF4-FFF2-40B4-BE49-F238E27FC236}">
                <a16:creationId xmlns:a16="http://schemas.microsoft.com/office/drawing/2014/main" id="{CEDAF80D-2E3E-4029-A2C2-18FBC50DBA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12404C-C420-4E25-ACDA-5AD99D113D89}"/>
              </a:ext>
            </a:extLst>
          </p:cNvPr>
          <p:cNvSpPr>
            <a:spLocks noGrp="1"/>
          </p:cNvSpPr>
          <p:nvPr>
            <p:ph type="sldNum" sz="quarter" idx="12"/>
          </p:nvPr>
        </p:nvSpPr>
        <p:spPr/>
        <p:txBody>
          <a:bodyPr/>
          <a:lstStyle/>
          <a:p>
            <a:fld id="{03F1B387-1AE7-41CE-BA04-2C4302B8ADCE}" type="slidenum">
              <a:rPr lang="en-US" smtClean="0"/>
              <a:t>‹#›</a:t>
            </a:fld>
            <a:endParaRPr lang="en-US" dirty="0"/>
          </a:p>
        </p:txBody>
      </p:sp>
    </p:spTree>
    <p:extLst>
      <p:ext uri="{BB962C8B-B14F-4D97-AF65-F5344CB8AC3E}">
        <p14:creationId xmlns:p14="http://schemas.microsoft.com/office/powerpoint/2010/main" val="202253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3D1BE-28D3-45D9-898E-1310419F1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AA1F48-D91B-4052-83FE-E50FD6FEB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D4208-5C96-4FF6-B910-5243865FC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1B4EF-E7C1-4D16-A16D-BDC0E2B6E4CE}" type="datetimeFigureOut">
              <a:rPr lang="en-US" smtClean="0"/>
              <a:t>1/28/2022</a:t>
            </a:fld>
            <a:endParaRPr lang="en-US" dirty="0"/>
          </a:p>
        </p:txBody>
      </p:sp>
      <p:sp>
        <p:nvSpPr>
          <p:cNvPr id="5" name="Footer Placeholder 4">
            <a:extLst>
              <a:ext uri="{FF2B5EF4-FFF2-40B4-BE49-F238E27FC236}">
                <a16:creationId xmlns:a16="http://schemas.microsoft.com/office/drawing/2014/main" id="{F3826522-E0D6-4E5A-9C0F-9F3932D7C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801C5B-D6CA-403F-8B08-255EBF81E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1B387-1AE7-41CE-BA04-2C4302B8ADCE}" type="slidenum">
              <a:rPr lang="en-US" smtClean="0"/>
              <a:t>‹#›</a:t>
            </a:fld>
            <a:endParaRPr lang="en-US" dirty="0"/>
          </a:p>
        </p:txBody>
      </p:sp>
    </p:spTree>
    <p:extLst>
      <p:ext uri="{BB962C8B-B14F-4D97-AF65-F5344CB8AC3E}">
        <p14:creationId xmlns:p14="http://schemas.microsoft.com/office/powerpoint/2010/main" val="267514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spiringbetterlife.blogspot.com/2012/02/achieving-beginners-mind.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lvibrations.org/speaking-to-your-subconscious-mind/"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usagapg/46960518274/"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itationlifeskills.com/how-to-meditate-and-unlock-the-hidden-potential-of-your-mind/health-benefits-of-meditation-2/"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lastamericanvagabond.com/featured/coex-systems-autonomous-ego-mechanisms/attachment/power-of-the-mind-rosen-bridge/"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antihp.blogspot.com/2010/09/the-right-attitude-leads-to-empowerment.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ublicdomainpictures.net/view-image.php?image=144576&amp;picture=health-backgroun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okulthemind.blogspot.com/p/blog-page_42.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ngall.com/diet-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151351182@N04/3475349822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ctivity-and-eating.blogspot.com/2016/05/april-living-in-harmony-with-nature.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leap.com/models-of-mind-that-are-implied-by-cognitive-scienc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ecentsable.net/2013/01/your-guide-to-maximizing-grocery-savings-2.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etherforce.energy/product-category/supplements-bod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sky, sunset, tree&#10;&#10;Description automatically generated">
            <a:extLst>
              <a:ext uri="{FF2B5EF4-FFF2-40B4-BE49-F238E27FC236}">
                <a16:creationId xmlns:a16="http://schemas.microsoft.com/office/drawing/2014/main" id="{D6DB3C41-C5EA-448B-A6E9-B30B28DCA415}"/>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380" b="13301"/>
          <a:stretch/>
        </p:blipFill>
        <p:spPr>
          <a:xfrm>
            <a:off x="20" y="1"/>
            <a:ext cx="12191980" cy="6857999"/>
          </a:xfrm>
          <a:prstGeom prst="rect">
            <a:avLst/>
          </a:prstGeom>
        </p:spPr>
      </p:pic>
      <p:sp>
        <p:nvSpPr>
          <p:cNvPr id="2" name="Title 1">
            <a:extLst>
              <a:ext uri="{FF2B5EF4-FFF2-40B4-BE49-F238E27FC236}">
                <a16:creationId xmlns:a16="http://schemas.microsoft.com/office/drawing/2014/main" id="{533DBF8C-3B34-4C55-BEC1-97962508158C}"/>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Health and Wellness 101</a:t>
            </a:r>
          </a:p>
        </p:txBody>
      </p:sp>
      <p:sp>
        <p:nvSpPr>
          <p:cNvPr id="3" name="Subtitle 2">
            <a:extLst>
              <a:ext uri="{FF2B5EF4-FFF2-40B4-BE49-F238E27FC236}">
                <a16:creationId xmlns:a16="http://schemas.microsoft.com/office/drawing/2014/main" id="{7B1391EB-F63A-4497-BF9A-F699389A5086}"/>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Understanding Your health</a:t>
            </a:r>
          </a:p>
        </p:txBody>
      </p:sp>
    </p:spTree>
    <p:extLst>
      <p:ext uri="{BB962C8B-B14F-4D97-AF65-F5344CB8AC3E}">
        <p14:creationId xmlns:p14="http://schemas.microsoft.com/office/powerpoint/2010/main" val="14193500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615A-4208-4107-9D27-9FC764B98035}"/>
              </a:ext>
            </a:extLst>
          </p:cNvPr>
          <p:cNvSpPr>
            <a:spLocks noGrp="1"/>
          </p:cNvSpPr>
          <p:nvPr>
            <p:ph type="title"/>
          </p:nvPr>
        </p:nvSpPr>
        <p:spPr>
          <a:xfrm>
            <a:off x="4965430" y="629268"/>
            <a:ext cx="6586491" cy="1286160"/>
          </a:xfrm>
        </p:spPr>
        <p:txBody>
          <a:bodyPr anchor="b">
            <a:normAutofit/>
          </a:bodyPr>
          <a:lstStyle/>
          <a:p>
            <a:pPr algn="ctr"/>
            <a:r>
              <a:rPr lang="en-US" dirty="0"/>
              <a:t>Mindset and Nutrition</a:t>
            </a:r>
          </a:p>
        </p:txBody>
      </p:sp>
      <p:sp>
        <p:nvSpPr>
          <p:cNvPr id="3" name="Content Placeholder 2">
            <a:extLst>
              <a:ext uri="{FF2B5EF4-FFF2-40B4-BE49-F238E27FC236}">
                <a16:creationId xmlns:a16="http://schemas.microsoft.com/office/drawing/2014/main" id="{D258A96F-062D-4A17-A1FF-15F43A7854C8}"/>
              </a:ext>
            </a:extLst>
          </p:cNvPr>
          <p:cNvSpPr>
            <a:spLocks noGrp="1"/>
          </p:cNvSpPr>
          <p:nvPr>
            <p:ph idx="1"/>
          </p:nvPr>
        </p:nvSpPr>
        <p:spPr>
          <a:xfrm>
            <a:off x="4965431" y="2438400"/>
            <a:ext cx="6586489" cy="3785419"/>
          </a:xfrm>
        </p:spPr>
        <p:txBody>
          <a:bodyPr>
            <a:normAutofit/>
          </a:bodyPr>
          <a:lstStyle/>
          <a:p>
            <a:pPr marL="0" indent="0">
              <a:buNone/>
            </a:pPr>
            <a:r>
              <a:rPr lang="en-US" sz="1200" dirty="0"/>
              <a:t>This phenomenon is also apparent in a study on vegetable labeling and consumption. After looking at previous research revealing that healthy foods are considered less tasty, filling and satisfying, researchers wanted to see if more vegetables would be consumed if they were given more decadent names . They compared the amount of vegetables consumed when given one of four names : normal, healthy restrictive ,healthy positive or indulgent . Diners chose indulgently labeled vegetables with names like “sweet sizzling green beans” more often than vegetables labeled as normal, healthy positive or healthy restrictive. Healthy restrictive vegetables with labels such as “light and low carb green beans and shallots” were consumed the least, (Turnwald et al., 2017) revealing that our appraisal of food changes its desirability and how much of it we consume. </a:t>
            </a:r>
          </a:p>
          <a:p>
            <a:pPr marL="0" indent="0">
              <a:buNone/>
            </a:pPr>
            <a:r>
              <a:rPr lang="en-US" sz="1200" dirty="0"/>
              <a:t>Another study assessed people with different feelings about chocolate cake, guilt or celebration, and compared perceived eating control and long-term weight maintenance between the two. Participants who associated chocolate cake with guilt did not have healthier eating intentions than those without guilt, but reported lower feelings of self-control around food and were less likely to maintain weight over the following 18 months. (Kuijer and Boyce, 2016).</a:t>
            </a:r>
          </a:p>
          <a:p>
            <a:pPr marL="0" indent="0">
              <a:buNone/>
            </a:pPr>
            <a:r>
              <a:rPr lang="en-US" sz="1200" dirty="0"/>
              <a:t>The results of these studies suggest that mindset matters in the types and amount of foods you choose to consume and your body's physiological response to it. What can you do with this information? Change the way you approach your food. Consider the foods you choose , be there veggies, milkshakes or chocolate cake, as delicious and stressless about their caloric content. Pay attention to the sensations of eating them. You'll be more satisfied and eat healthier when you do. </a:t>
            </a:r>
          </a:p>
        </p:txBody>
      </p:sp>
      <p:pic>
        <p:nvPicPr>
          <p:cNvPr id="5" name="Picture 4" descr="A picture containing web&#10;&#10;Description automatically generated">
            <a:extLst>
              <a:ext uri="{FF2B5EF4-FFF2-40B4-BE49-F238E27FC236}">
                <a16:creationId xmlns:a16="http://schemas.microsoft.com/office/drawing/2014/main" id="{DE5F4EA5-4714-41AB-909B-D812409BA2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52" r="3245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D4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20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12FB2D0-7FAC-4300-A0EC-500BA21F17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177"/>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032EB1-640D-4764-8391-7BA4FCF13C37}"/>
              </a:ext>
            </a:extLst>
          </p:cNvPr>
          <p:cNvSpPr>
            <a:spLocks noGrp="1"/>
          </p:cNvSpPr>
          <p:nvPr>
            <p:ph type="title"/>
          </p:nvPr>
        </p:nvSpPr>
        <p:spPr>
          <a:xfrm>
            <a:off x="838200" y="365125"/>
            <a:ext cx="3822189" cy="1899912"/>
          </a:xfrm>
        </p:spPr>
        <p:txBody>
          <a:bodyPr>
            <a:normAutofit/>
          </a:bodyPr>
          <a:lstStyle/>
          <a:p>
            <a:r>
              <a:rPr lang="en-US" sz="4000" dirty="0"/>
              <a:t>Learning about food and fitness</a:t>
            </a:r>
          </a:p>
        </p:txBody>
      </p:sp>
      <p:sp>
        <p:nvSpPr>
          <p:cNvPr id="3" name="Content Placeholder 2">
            <a:extLst>
              <a:ext uri="{FF2B5EF4-FFF2-40B4-BE49-F238E27FC236}">
                <a16:creationId xmlns:a16="http://schemas.microsoft.com/office/drawing/2014/main" id="{12240E96-4366-48DD-894A-B44ECDF91DD0}"/>
              </a:ext>
            </a:extLst>
          </p:cNvPr>
          <p:cNvSpPr>
            <a:spLocks noGrp="1"/>
          </p:cNvSpPr>
          <p:nvPr>
            <p:ph idx="1"/>
          </p:nvPr>
        </p:nvSpPr>
        <p:spPr>
          <a:xfrm>
            <a:off x="838200" y="2434201"/>
            <a:ext cx="3822189" cy="3742762"/>
          </a:xfrm>
        </p:spPr>
        <p:txBody>
          <a:bodyPr>
            <a:normAutofit/>
          </a:bodyPr>
          <a:lstStyle/>
          <a:p>
            <a:pPr marL="0" indent="0">
              <a:buNone/>
            </a:pPr>
            <a:r>
              <a:rPr lang="en-US" sz="1700" dirty="0"/>
              <a:t>Learning is the key to growth, but keep in mind that there are certain situations where too many opinions and articles about the same thing can make things really confusing!</a:t>
            </a:r>
          </a:p>
          <a:p>
            <a:pPr marL="0" indent="0">
              <a:buNone/>
            </a:pPr>
            <a:r>
              <a:rPr lang="en-US" sz="1700" dirty="0"/>
              <a:t>It seems like there are always new diets, but the truth is that quick-fix diets don’t work!</a:t>
            </a:r>
          </a:p>
          <a:p>
            <a:pPr marL="0" indent="0">
              <a:buNone/>
            </a:pPr>
            <a:r>
              <a:rPr lang="en-US" sz="1700" dirty="0"/>
              <a:t>Learn more about wholesome foods and why they are good for you, rather than focusing on diets and restrictions, and you will be able to make informed choices for your body and lifestyle.</a:t>
            </a:r>
          </a:p>
        </p:txBody>
      </p:sp>
    </p:spTree>
    <p:extLst>
      <p:ext uri="{BB962C8B-B14F-4D97-AF65-F5344CB8AC3E}">
        <p14:creationId xmlns:p14="http://schemas.microsoft.com/office/powerpoint/2010/main" val="88075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582A5C-C8D2-4D9C-8D8E-1E28FFD000DD}"/>
              </a:ext>
            </a:extLst>
          </p:cNvPr>
          <p:cNvSpPr>
            <a:spLocks noGrp="1"/>
          </p:cNvSpPr>
          <p:nvPr>
            <p:ph type="title"/>
          </p:nvPr>
        </p:nvSpPr>
        <p:spPr>
          <a:xfrm>
            <a:off x="648929" y="557190"/>
            <a:ext cx="5170852" cy="1671564"/>
          </a:xfrm>
        </p:spPr>
        <p:txBody>
          <a:bodyPr>
            <a:normAutofit/>
          </a:bodyPr>
          <a:lstStyle/>
          <a:p>
            <a:r>
              <a:rPr lang="en-US" sz="4000" dirty="0"/>
              <a:t>Don’t forget what’s important</a:t>
            </a:r>
          </a:p>
        </p:txBody>
      </p:sp>
      <p:sp>
        <p:nvSpPr>
          <p:cNvPr id="3" name="Content Placeholder 2">
            <a:extLst>
              <a:ext uri="{FF2B5EF4-FFF2-40B4-BE49-F238E27FC236}">
                <a16:creationId xmlns:a16="http://schemas.microsoft.com/office/drawing/2014/main" id="{36C513F9-C25E-4BBF-BBCB-1E0E6986AFC7}"/>
              </a:ext>
            </a:extLst>
          </p:cNvPr>
          <p:cNvSpPr>
            <a:spLocks noGrp="1"/>
          </p:cNvSpPr>
          <p:nvPr>
            <p:ph idx="1"/>
          </p:nvPr>
        </p:nvSpPr>
        <p:spPr>
          <a:xfrm>
            <a:off x="648930" y="2398030"/>
            <a:ext cx="5180245" cy="3731058"/>
          </a:xfrm>
        </p:spPr>
        <p:txBody>
          <a:bodyPr>
            <a:normAutofit/>
          </a:bodyPr>
          <a:lstStyle/>
          <a:p>
            <a:pPr marL="0" indent="0">
              <a:buNone/>
            </a:pPr>
            <a:r>
              <a:rPr lang="en-US" sz="2000" dirty="0"/>
              <a:t>Being healthy doesn’t mean you have to spend money each month on clothes, equipment, of memberships!</a:t>
            </a:r>
          </a:p>
          <a:p>
            <a:pPr marL="0" indent="0">
              <a:buNone/>
            </a:pPr>
            <a:r>
              <a:rPr lang="en-US" sz="2000" dirty="0"/>
              <a:t>People use household items like milk jugs, bags of potatoes, or textbooks as weights.</a:t>
            </a:r>
          </a:p>
          <a:p>
            <a:pPr marL="0" indent="0">
              <a:buNone/>
            </a:pPr>
            <a:r>
              <a:rPr lang="en-US" sz="2000" dirty="0"/>
              <a:t>The ultimate goal is how you feel on the inside – not how you look on the outside.</a:t>
            </a:r>
          </a:p>
          <a:p>
            <a:pPr marL="0" indent="0">
              <a:buNone/>
            </a:pPr>
            <a:r>
              <a:rPr lang="en-US" sz="2000" dirty="0"/>
              <a:t>Measure your health by how you feel –are you feeling stronger, fitter, and more energized after regular exercise and eating wholesome foods? Then you are doing great!</a:t>
            </a:r>
          </a:p>
        </p:txBody>
      </p:sp>
      <p:pic>
        <p:nvPicPr>
          <p:cNvPr id="5" name="Picture 4" descr="Diagram, calendar&#10;&#10;Description automatically generated">
            <a:extLst>
              <a:ext uri="{FF2B5EF4-FFF2-40B4-BE49-F238E27FC236}">
                <a16:creationId xmlns:a16="http://schemas.microsoft.com/office/drawing/2014/main" id="{19874C78-E4D0-4FE2-8348-F95000CE28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7199" b="2"/>
          <a:stretch/>
        </p:blipFill>
        <p:spPr>
          <a:xfrm>
            <a:off x="6182944" y="557189"/>
            <a:ext cx="5170852" cy="5571898"/>
          </a:xfrm>
          <a:prstGeom prst="rect">
            <a:avLst/>
          </a:prstGeom>
          <a:effectLst/>
        </p:spPr>
      </p:pic>
    </p:spTree>
    <p:extLst>
      <p:ext uri="{BB962C8B-B14F-4D97-AF65-F5344CB8AC3E}">
        <p14:creationId xmlns:p14="http://schemas.microsoft.com/office/powerpoint/2010/main" val="223155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star, laser, blur&#10;&#10;Description automatically generated">
            <a:extLst>
              <a:ext uri="{FF2B5EF4-FFF2-40B4-BE49-F238E27FC236}">
                <a16:creationId xmlns:a16="http://schemas.microsoft.com/office/drawing/2014/main" id="{94323E65-D8F1-4A0D-AD06-136B6D3FBC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27" r="8700"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FDD6B2-F286-4571-B981-2E1ECEB443CF}"/>
              </a:ext>
            </a:extLst>
          </p:cNvPr>
          <p:cNvSpPr>
            <a:spLocks noGrp="1"/>
          </p:cNvSpPr>
          <p:nvPr>
            <p:ph type="title"/>
          </p:nvPr>
        </p:nvSpPr>
        <p:spPr>
          <a:xfrm>
            <a:off x="838200" y="365125"/>
            <a:ext cx="3822189" cy="1899912"/>
          </a:xfrm>
        </p:spPr>
        <p:txBody>
          <a:bodyPr>
            <a:normAutofit/>
          </a:bodyPr>
          <a:lstStyle/>
          <a:p>
            <a:pPr algn="ctr"/>
            <a:r>
              <a:rPr lang="en-US" sz="4000" dirty="0"/>
              <a:t>Mindset Matters</a:t>
            </a:r>
          </a:p>
        </p:txBody>
      </p:sp>
      <p:sp>
        <p:nvSpPr>
          <p:cNvPr id="3" name="Content Placeholder 2">
            <a:extLst>
              <a:ext uri="{FF2B5EF4-FFF2-40B4-BE49-F238E27FC236}">
                <a16:creationId xmlns:a16="http://schemas.microsoft.com/office/drawing/2014/main" id="{DF680C80-4C59-4598-9C94-B1F7715BA785}"/>
              </a:ext>
            </a:extLst>
          </p:cNvPr>
          <p:cNvSpPr>
            <a:spLocks noGrp="1"/>
          </p:cNvSpPr>
          <p:nvPr>
            <p:ph idx="1"/>
          </p:nvPr>
        </p:nvSpPr>
        <p:spPr>
          <a:xfrm>
            <a:off x="838200" y="2434201"/>
            <a:ext cx="3822189" cy="3742762"/>
          </a:xfrm>
        </p:spPr>
        <p:txBody>
          <a:bodyPr>
            <a:normAutofit/>
          </a:bodyPr>
          <a:lstStyle/>
          <a:p>
            <a:pPr marL="0" indent="0" algn="ctr">
              <a:buNone/>
            </a:pPr>
            <a:r>
              <a:rPr lang="en-US" sz="2000" dirty="0"/>
              <a:t>In an era of increased food and exercise concerns, where the diet du jour constantly changes and many struggle to obtain a sufficient amount of exercise, the studies we talked about offer a helpful proposition: By changing your mindset to become less critical, more inclusive and more positive, you may have the power to improve your health!</a:t>
            </a:r>
          </a:p>
        </p:txBody>
      </p:sp>
    </p:spTree>
    <p:extLst>
      <p:ext uri="{BB962C8B-B14F-4D97-AF65-F5344CB8AC3E}">
        <p14:creationId xmlns:p14="http://schemas.microsoft.com/office/powerpoint/2010/main" val="239983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D5266B-7BFB-4DA9-8771-089F2AFFEECA}"/>
              </a:ext>
            </a:extLst>
          </p:cNvPr>
          <p:cNvSpPr>
            <a:spLocks noGrp="1"/>
          </p:cNvSpPr>
          <p:nvPr>
            <p:ph type="title"/>
          </p:nvPr>
        </p:nvSpPr>
        <p:spPr>
          <a:xfrm>
            <a:off x="5894962" y="479493"/>
            <a:ext cx="5458838" cy="1325563"/>
          </a:xfrm>
        </p:spPr>
        <p:txBody>
          <a:bodyPr>
            <a:normAutofit/>
          </a:bodyPr>
          <a:lstStyle/>
          <a:p>
            <a:r>
              <a:rPr lang="en-US" dirty="0"/>
              <a:t>Live a balanced life</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diagram&#10;&#10;Description automatically generated">
            <a:extLst>
              <a:ext uri="{FF2B5EF4-FFF2-40B4-BE49-F238E27FC236}">
                <a16:creationId xmlns:a16="http://schemas.microsoft.com/office/drawing/2014/main" id="{A81E65EF-8D38-41D1-B678-72973C1646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3182" y="1465025"/>
            <a:ext cx="4777381" cy="375820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875DFA7-5AF0-4681-89AB-8D1352D52732}"/>
              </a:ext>
            </a:extLst>
          </p:cNvPr>
          <p:cNvSpPr>
            <a:spLocks noGrp="1"/>
          </p:cNvSpPr>
          <p:nvPr>
            <p:ph idx="1"/>
          </p:nvPr>
        </p:nvSpPr>
        <p:spPr>
          <a:xfrm>
            <a:off x="5894962" y="1984443"/>
            <a:ext cx="5458838" cy="4192520"/>
          </a:xfrm>
        </p:spPr>
        <p:txBody>
          <a:bodyPr>
            <a:normAutofit/>
          </a:bodyPr>
          <a:lstStyle/>
          <a:p>
            <a:pPr marL="0" indent="0">
              <a:buNone/>
            </a:pPr>
            <a:r>
              <a:rPr lang="en-US" sz="1800" dirty="0"/>
              <a:t>The key to a happy and healthy lifestyle is to never deprive yourself and feel like you’re missing out on the things you enjoy. It’s all about balance! If you want to cut refined sugar out of your diet, that’s okay. If that’s not for you, that’s okay too!</a:t>
            </a:r>
          </a:p>
          <a:p>
            <a:pPr marL="0" indent="0">
              <a:buNone/>
            </a:pPr>
            <a:r>
              <a:rPr lang="en-US" sz="1800" dirty="0"/>
              <a:t>It’s about making calculated choices and trying to eat wholesome, nutrient-rich foods as regularly as you can, not depriving yourself of food completely.</a:t>
            </a:r>
          </a:p>
          <a:p>
            <a:pPr marL="0" indent="0">
              <a:buNone/>
            </a:pPr>
            <a:r>
              <a:rPr lang="en-US" sz="1800" dirty="0"/>
              <a:t>Your mindset is the most important thing – and so is your happiness. If you want to achieve something, there is nothing stopping you from pursuing it, apart from YOU!</a:t>
            </a:r>
          </a:p>
          <a:p>
            <a:pPr marL="0" indent="0">
              <a:buNone/>
            </a:pPr>
            <a:r>
              <a:rPr lang="en-US" sz="1800" dirty="0"/>
              <a:t>Believe in yourself and put in effort to develop positive habits every day, even on days you can only manage a small amount!</a:t>
            </a:r>
          </a:p>
        </p:txBody>
      </p:sp>
    </p:spTree>
    <p:extLst>
      <p:ext uri="{BB962C8B-B14F-4D97-AF65-F5344CB8AC3E}">
        <p14:creationId xmlns:p14="http://schemas.microsoft.com/office/powerpoint/2010/main" val="276311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E270-6EB3-4CAC-A561-0C71350041B7}"/>
              </a:ext>
            </a:extLst>
          </p:cNvPr>
          <p:cNvSpPr>
            <a:spLocks noGrp="1"/>
          </p:cNvSpPr>
          <p:nvPr>
            <p:ph type="title"/>
          </p:nvPr>
        </p:nvSpPr>
        <p:spPr>
          <a:xfrm>
            <a:off x="481013" y="3752849"/>
            <a:ext cx="3290887" cy="2452687"/>
          </a:xfrm>
        </p:spPr>
        <p:txBody>
          <a:bodyPr anchor="ctr">
            <a:normAutofit/>
          </a:bodyPr>
          <a:lstStyle/>
          <a:p>
            <a:r>
              <a:rPr lang="en-US" sz="3600" dirty="0"/>
              <a:t>What is Health?</a:t>
            </a:r>
          </a:p>
        </p:txBody>
      </p:sp>
      <p:pic>
        <p:nvPicPr>
          <p:cNvPr id="5" name="Picture 4" descr="Text&#10;&#10;Description automatically generated">
            <a:extLst>
              <a:ext uri="{FF2B5EF4-FFF2-40B4-BE49-F238E27FC236}">
                <a16:creationId xmlns:a16="http://schemas.microsoft.com/office/drawing/2014/main" id="{96B99C73-BF7E-401A-8BB6-566A8A6A06F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875" b="2243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CF711FA-FEEC-4CBE-BC0F-B1589D9D66BF}"/>
              </a:ext>
            </a:extLst>
          </p:cNvPr>
          <p:cNvSpPr>
            <a:spLocks noGrp="1"/>
          </p:cNvSpPr>
          <p:nvPr>
            <p:ph idx="1"/>
          </p:nvPr>
        </p:nvSpPr>
        <p:spPr>
          <a:xfrm>
            <a:off x="4223982" y="3752850"/>
            <a:ext cx="7485413" cy="2452687"/>
          </a:xfrm>
        </p:spPr>
        <p:txBody>
          <a:bodyPr anchor="ctr">
            <a:normAutofit/>
          </a:bodyPr>
          <a:lstStyle/>
          <a:p>
            <a:pPr marL="0" indent="0">
              <a:buNone/>
            </a:pPr>
            <a:r>
              <a:rPr lang="en-US" sz="1800" dirty="0"/>
              <a:t>“The state of being free from illness or injury”</a:t>
            </a:r>
          </a:p>
          <a:p>
            <a:pPr marL="0" indent="0">
              <a:buNone/>
            </a:pPr>
            <a:r>
              <a:rPr lang="en-US" sz="1800" dirty="0"/>
              <a:t>“A person’s mental or physical condition”</a:t>
            </a:r>
          </a:p>
          <a:p>
            <a:pPr marL="0" indent="0">
              <a:buNone/>
            </a:pPr>
            <a:r>
              <a:rPr lang="en-US" sz="1800" dirty="0"/>
              <a:t>As defined by the World Health Organization (WHO), health is a “state of complete physical, mental, and social well being, and not merely the absence of disease or infirmity.”</a:t>
            </a:r>
          </a:p>
          <a:p>
            <a:pPr marL="0" indent="0">
              <a:buNone/>
            </a:pPr>
            <a:r>
              <a:rPr lang="en-US" sz="1800" dirty="0"/>
              <a:t>Health is a dynamic condition resulting from a body’s constant adjustment and adaptation in response to changes in the environment for maintaining an inner equilibrium called homeostasis.</a:t>
            </a:r>
          </a:p>
        </p:txBody>
      </p:sp>
    </p:spTree>
    <p:extLst>
      <p:ext uri="{BB962C8B-B14F-4D97-AF65-F5344CB8AC3E}">
        <p14:creationId xmlns:p14="http://schemas.microsoft.com/office/powerpoint/2010/main" val="226199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9BE269-5883-4F40-9F43-2F7773CBD299}"/>
              </a:ext>
            </a:extLst>
          </p:cNvPr>
          <p:cNvSpPr>
            <a:spLocks noGrp="1"/>
          </p:cNvSpPr>
          <p:nvPr>
            <p:ph type="title"/>
          </p:nvPr>
        </p:nvSpPr>
        <p:spPr>
          <a:xfrm>
            <a:off x="838199" y="537883"/>
            <a:ext cx="4783697" cy="1942810"/>
          </a:xfrm>
        </p:spPr>
        <p:txBody>
          <a:bodyPr anchor="b">
            <a:normAutofit/>
          </a:bodyPr>
          <a:lstStyle/>
          <a:p>
            <a:pPr algn="ctr"/>
            <a:r>
              <a:rPr lang="en-US" sz="4000" dirty="0"/>
              <a:t>What does being healthy really mean?</a:t>
            </a:r>
          </a:p>
        </p:txBody>
      </p:sp>
      <p:sp>
        <p:nvSpPr>
          <p:cNvPr id="3" name="Content Placeholder 2">
            <a:extLst>
              <a:ext uri="{FF2B5EF4-FFF2-40B4-BE49-F238E27FC236}">
                <a16:creationId xmlns:a16="http://schemas.microsoft.com/office/drawing/2014/main" id="{CB9A4298-B5BD-4599-88DF-77D21ABF6802}"/>
              </a:ext>
            </a:extLst>
          </p:cNvPr>
          <p:cNvSpPr>
            <a:spLocks noGrp="1"/>
          </p:cNvSpPr>
          <p:nvPr>
            <p:ph idx="1"/>
          </p:nvPr>
        </p:nvSpPr>
        <p:spPr>
          <a:xfrm>
            <a:off x="838199" y="2686323"/>
            <a:ext cx="4783697" cy="3433583"/>
          </a:xfrm>
        </p:spPr>
        <p:txBody>
          <a:bodyPr>
            <a:normAutofit/>
          </a:bodyPr>
          <a:lstStyle/>
          <a:p>
            <a:pPr marL="0" indent="0">
              <a:buNone/>
            </a:pPr>
            <a:r>
              <a:rPr lang="en-US" sz="1700" dirty="0"/>
              <a:t>The word “healthy” means different things to different people. It could mean one thing to a college student and then something different to an older adult.</a:t>
            </a:r>
          </a:p>
          <a:p>
            <a:pPr marL="0" indent="0">
              <a:buNone/>
            </a:pPr>
            <a:r>
              <a:rPr lang="en-US" sz="1700" dirty="0"/>
              <a:t>No matter who you are, being healthy does not have one definition or set of rules you have to live by - and it starts with a positive mindset!</a:t>
            </a:r>
          </a:p>
          <a:p>
            <a:pPr marL="0" indent="0">
              <a:buNone/>
            </a:pPr>
            <a:r>
              <a:rPr lang="en-US" sz="1700" dirty="0"/>
              <a:t>Being healthy doesn’t mean following a strict diet or exercise regime, it means finding out what works best for you and your lifestyle and making choices that can help energize you, treat your body with care and respect, and fuel you with the right nutrients.</a:t>
            </a:r>
          </a:p>
        </p:txBody>
      </p:sp>
      <p:pic>
        <p:nvPicPr>
          <p:cNvPr id="5" name="Picture 4" descr="Diagram&#10;&#10;Description automatically generated">
            <a:extLst>
              <a:ext uri="{FF2B5EF4-FFF2-40B4-BE49-F238E27FC236}">
                <a16:creationId xmlns:a16="http://schemas.microsoft.com/office/drawing/2014/main" id="{F6754B88-5713-4785-BCE8-7B5225B88E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8424" y="800461"/>
            <a:ext cx="5365375" cy="5056865"/>
          </a:xfrm>
          <a:prstGeom prst="rect">
            <a:avLst/>
          </a:prstGeom>
        </p:spPr>
      </p:pic>
    </p:spTree>
    <p:extLst>
      <p:ext uri="{BB962C8B-B14F-4D97-AF65-F5344CB8AC3E}">
        <p14:creationId xmlns:p14="http://schemas.microsoft.com/office/powerpoint/2010/main" val="81553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417620-1684-408B-9286-0A87F23F27C2}"/>
              </a:ext>
            </a:extLst>
          </p:cNvPr>
          <p:cNvSpPr>
            <a:spLocks noGrp="1"/>
          </p:cNvSpPr>
          <p:nvPr>
            <p:ph type="title"/>
          </p:nvPr>
        </p:nvSpPr>
        <p:spPr>
          <a:xfrm>
            <a:off x="4654296" y="329184"/>
            <a:ext cx="6894576" cy="1783080"/>
          </a:xfrm>
        </p:spPr>
        <p:txBody>
          <a:bodyPr anchor="b">
            <a:normAutofit/>
          </a:bodyPr>
          <a:lstStyle/>
          <a:p>
            <a:r>
              <a:rPr lang="en-US" sz="5400" dirty="0"/>
              <a:t>A healthy lifestyle looks different on every body</a:t>
            </a:r>
          </a:p>
        </p:txBody>
      </p:sp>
      <p:pic>
        <p:nvPicPr>
          <p:cNvPr id="8" name="Picture 7" descr="A picture containing indoor, colorful, doll&#10;&#10;Description automatically generated">
            <a:extLst>
              <a:ext uri="{FF2B5EF4-FFF2-40B4-BE49-F238E27FC236}">
                <a16:creationId xmlns:a16="http://schemas.microsoft.com/office/drawing/2014/main" id="{700D1912-397D-4008-B16C-3773833418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78" r="103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0"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BB2E64-881F-49C2-999B-FD7C27CEB90C}"/>
              </a:ext>
            </a:extLst>
          </p:cNvPr>
          <p:cNvSpPr>
            <a:spLocks noGrp="1"/>
          </p:cNvSpPr>
          <p:nvPr>
            <p:ph idx="1"/>
          </p:nvPr>
        </p:nvSpPr>
        <p:spPr>
          <a:xfrm>
            <a:off x="4654296" y="2706624"/>
            <a:ext cx="6894576" cy="3483864"/>
          </a:xfrm>
        </p:spPr>
        <p:txBody>
          <a:bodyPr>
            <a:normAutofit/>
          </a:bodyPr>
          <a:lstStyle/>
          <a:p>
            <a:pPr marL="0" indent="0">
              <a:buNone/>
            </a:pPr>
            <a:r>
              <a:rPr lang="en-US" sz="2200" dirty="0"/>
              <a:t>We all have different things going on in our lives, so it’s important to make choices that help you to live a positive life, rather than cause you any stress or discomfort in trying to live a certain way.</a:t>
            </a:r>
          </a:p>
          <a:p>
            <a:pPr marL="0" indent="0">
              <a:buNone/>
            </a:pPr>
            <a:endParaRPr lang="en-US" sz="2200" dirty="0"/>
          </a:p>
        </p:txBody>
      </p:sp>
    </p:spTree>
    <p:extLst>
      <p:ext uri="{BB962C8B-B14F-4D97-AF65-F5344CB8AC3E}">
        <p14:creationId xmlns:p14="http://schemas.microsoft.com/office/powerpoint/2010/main" val="189845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8A71-4AF2-4252-BE54-67120E3035A5}"/>
              </a:ext>
            </a:extLst>
          </p:cNvPr>
          <p:cNvSpPr>
            <a:spLocks noGrp="1"/>
          </p:cNvSpPr>
          <p:nvPr>
            <p:ph type="title"/>
          </p:nvPr>
        </p:nvSpPr>
        <p:spPr/>
        <p:txBody>
          <a:bodyPr/>
          <a:lstStyle/>
          <a:p>
            <a:pPr algn="ctr"/>
            <a:r>
              <a:rPr lang="en-US" dirty="0"/>
              <a:t>Tips for being healthy in a way that’s best for YOU</a:t>
            </a:r>
          </a:p>
        </p:txBody>
      </p:sp>
      <p:pic>
        <p:nvPicPr>
          <p:cNvPr id="5" name="Content Placeholder 4" descr="A picture containing calendar&#10;&#10;Description automatically generated">
            <a:extLst>
              <a:ext uri="{FF2B5EF4-FFF2-40B4-BE49-F238E27FC236}">
                <a16:creationId xmlns:a16="http://schemas.microsoft.com/office/drawing/2014/main" id="{F63A2660-C34C-4294-AC57-4A0E81F5FED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47632" y="1825625"/>
            <a:ext cx="5096735" cy="4351338"/>
          </a:xfrm>
        </p:spPr>
      </p:pic>
    </p:spTree>
    <p:extLst>
      <p:ext uri="{BB962C8B-B14F-4D97-AF65-F5344CB8AC3E}">
        <p14:creationId xmlns:p14="http://schemas.microsoft.com/office/powerpoint/2010/main" val="309206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8AE18B-AE0E-4DDE-8C41-F91B90244BFB}"/>
              </a:ext>
            </a:extLst>
          </p:cNvPr>
          <p:cNvSpPr>
            <a:spLocks noGrp="1"/>
          </p:cNvSpPr>
          <p:nvPr>
            <p:ph type="title"/>
          </p:nvPr>
        </p:nvSpPr>
        <p:spPr>
          <a:xfrm>
            <a:off x="640080" y="325369"/>
            <a:ext cx="4368602" cy="1956841"/>
          </a:xfrm>
        </p:spPr>
        <p:txBody>
          <a:bodyPr anchor="b">
            <a:normAutofit/>
          </a:bodyPr>
          <a:lstStyle/>
          <a:p>
            <a:r>
              <a:rPr lang="en-US" sz="5400" dirty="0"/>
              <a:t>Get Active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1F4C83D-FF90-44A8-B60A-335FC3498274}"/>
              </a:ext>
            </a:extLst>
          </p:cNvPr>
          <p:cNvSpPr>
            <a:spLocks noGrp="1"/>
          </p:cNvSpPr>
          <p:nvPr>
            <p:ph idx="1"/>
          </p:nvPr>
        </p:nvSpPr>
        <p:spPr>
          <a:xfrm>
            <a:off x="640080" y="2872899"/>
            <a:ext cx="4243589" cy="3320668"/>
          </a:xfrm>
        </p:spPr>
        <p:txBody>
          <a:bodyPr>
            <a:normAutofit/>
          </a:bodyPr>
          <a:lstStyle/>
          <a:p>
            <a:pPr marL="0" indent="0">
              <a:buNone/>
            </a:pPr>
            <a:r>
              <a:rPr lang="en-US" sz="1700" dirty="0"/>
              <a:t>Being healthy means getting active in some way every day. While it’s important to make exercise part of your life, simply being more active in some way each day is a good place to start if you want to live a healthier lifestyle.</a:t>
            </a:r>
          </a:p>
          <a:p>
            <a:pPr marL="0" indent="0">
              <a:buNone/>
            </a:pPr>
            <a:r>
              <a:rPr lang="en-US" sz="1700" dirty="0"/>
              <a:t>It could be a walk in your yard or the neighborhood, making an effort to walk more places throughout your day, or doing a yoga session – what’s important is not what activity you do but that you are moving your body in some way.</a:t>
            </a:r>
          </a:p>
        </p:txBody>
      </p:sp>
      <p:pic>
        <p:nvPicPr>
          <p:cNvPr id="5" name="Picture 4" descr="A picture containing text, clipart&#10;&#10;Description automatically generated">
            <a:extLst>
              <a:ext uri="{FF2B5EF4-FFF2-40B4-BE49-F238E27FC236}">
                <a16:creationId xmlns:a16="http://schemas.microsoft.com/office/drawing/2014/main" id="{7953DD39-0FBA-4B9A-BBC8-6D452B9DB11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629" r="2313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6714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B9F468-A63F-426E-9FD9-18D8FE0DA5FB}"/>
              </a:ext>
            </a:extLst>
          </p:cNvPr>
          <p:cNvSpPr>
            <a:spLocks noGrp="1"/>
          </p:cNvSpPr>
          <p:nvPr>
            <p:ph type="title"/>
          </p:nvPr>
        </p:nvSpPr>
        <p:spPr>
          <a:xfrm>
            <a:off x="836679" y="723898"/>
            <a:ext cx="6002110" cy="1495425"/>
          </a:xfrm>
        </p:spPr>
        <p:txBody>
          <a:bodyPr>
            <a:normAutofit/>
          </a:bodyPr>
          <a:lstStyle/>
          <a:p>
            <a:pPr algn="ctr"/>
            <a:r>
              <a:rPr lang="en-US" sz="4000" dirty="0"/>
              <a:t>Mindset and Movement</a:t>
            </a:r>
          </a:p>
        </p:txBody>
      </p:sp>
      <p:sp>
        <p:nvSpPr>
          <p:cNvPr id="3" name="Content Placeholder 2">
            <a:extLst>
              <a:ext uri="{FF2B5EF4-FFF2-40B4-BE49-F238E27FC236}">
                <a16:creationId xmlns:a16="http://schemas.microsoft.com/office/drawing/2014/main" id="{C6C742EB-0BAC-49B9-A0E3-C66456AC9A5B}"/>
              </a:ext>
            </a:extLst>
          </p:cNvPr>
          <p:cNvSpPr>
            <a:spLocks noGrp="1"/>
          </p:cNvSpPr>
          <p:nvPr>
            <p:ph idx="1"/>
          </p:nvPr>
        </p:nvSpPr>
        <p:spPr>
          <a:xfrm>
            <a:off x="836680" y="2405067"/>
            <a:ext cx="6002110" cy="3729034"/>
          </a:xfrm>
        </p:spPr>
        <p:txBody>
          <a:bodyPr>
            <a:noAutofit/>
          </a:bodyPr>
          <a:lstStyle/>
          <a:p>
            <a:pPr marL="0" indent="0">
              <a:buNone/>
            </a:pPr>
            <a:r>
              <a:rPr lang="en-US" sz="1400" dirty="0"/>
              <a:t>Like nutrition, exercise is impacted by our thoughts, feelings and beliefs. Much research and national rhetoric promotes exercises as a means to reduce one's risk of disease and instead live a longer, healthier life. To that end, one study looked into whether your beliefs about how much you exercise impact longevity. They found that those who perceived themselves as less active were 71% more likely to die in the 21 year follow-up period than their peers, even after they adjusted for the actual amount of physical activity each person performed(Zahrt and Crum, 2017).  </a:t>
            </a:r>
          </a:p>
          <a:p>
            <a:pPr marL="0" indent="0">
              <a:buNone/>
            </a:pPr>
            <a:r>
              <a:rPr lang="en-US" sz="1400" dirty="0"/>
              <a:t>Researchers wanted to see if altering this perception would result in changes in health. They assessed a group of hotel maids’ perceived physical activity, which was low, and then explained to them that their workplace activities involved a large amount of physical activity every day. After four weeks, the maids reported higher physical activity levels, though their activity level was the same, and had a decrease in weight, blood pressure, body fat, waist-to-hip ratio and body mass index. This all happened without any changes to their exercise routine, only their beliefs about it ( Crum and Langer, 2017). </a:t>
            </a:r>
          </a:p>
          <a:p>
            <a:pPr marL="0" indent="0">
              <a:buNone/>
            </a:pPr>
            <a:r>
              <a:rPr lang="en-US" sz="1400" dirty="0"/>
              <a:t>These studies suggest that those who perceive themselves to be inactive or not active enough will have worse health outcomes over time, regardless of their actual activity levels. Thankfully, the reverse also appears true. Count all of your steps, your chores and your daily activities as exercise and you may reap better health outcomes over time. </a:t>
            </a:r>
          </a:p>
        </p:txBody>
      </p:sp>
      <p:pic>
        <p:nvPicPr>
          <p:cNvPr id="5" name="Picture 4" descr="A picture containing text, chain, gear&#10;&#10;Description automatically generated">
            <a:extLst>
              <a:ext uri="{FF2B5EF4-FFF2-40B4-BE49-F238E27FC236}">
                <a16:creationId xmlns:a16="http://schemas.microsoft.com/office/drawing/2014/main" id="{D1583B37-70C3-427D-9267-3DDE2F6C88E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097" r="30141" b="1"/>
          <a:stretch/>
        </p:blipFill>
        <p:spPr>
          <a:xfrm>
            <a:off x="7199440" y="10"/>
            <a:ext cx="4992560" cy="6857990"/>
          </a:xfrm>
          <a:prstGeom prst="rect">
            <a:avLst/>
          </a:prstGeom>
          <a:effectLst/>
        </p:spPr>
      </p:pic>
    </p:spTree>
    <p:extLst>
      <p:ext uri="{BB962C8B-B14F-4D97-AF65-F5344CB8AC3E}">
        <p14:creationId xmlns:p14="http://schemas.microsoft.com/office/powerpoint/2010/main" val="158118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6961D8-9F9A-4A7B-A253-C4EC6836AD88}"/>
              </a:ext>
            </a:extLst>
          </p:cNvPr>
          <p:cNvSpPr>
            <a:spLocks noGrp="1"/>
          </p:cNvSpPr>
          <p:nvPr>
            <p:ph type="title"/>
          </p:nvPr>
        </p:nvSpPr>
        <p:spPr>
          <a:xfrm>
            <a:off x="640080" y="325369"/>
            <a:ext cx="4368602" cy="1956841"/>
          </a:xfrm>
        </p:spPr>
        <p:txBody>
          <a:bodyPr anchor="b">
            <a:normAutofit/>
          </a:bodyPr>
          <a:lstStyle/>
          <a:p>
            <a:r>
              <a:rPr lang="en-US" sz="4200" dirty="0"/>
              <a:t>Make food choices that suit you and your budget</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B7D00BE-0567-4084-AE17-94D2E02C0D09}"/>
              </a:ext>
            </a:extLst>
          </p:cNvPr>
          <p:cNvSpPr>
            <a:spLocks noGrp="1"/>
          </p:cNvSpPr>
          <p:nvPr>
            <p:ph idx="1"/>
          </p:nvPr>
        </p:nvSpPr>
        <p:spPr>
          <a:xfrm>
            <a:off x="640080" y="2872899"/>
            <a:ext cx="4243589" cy="3320668"/>
          </a:xfrm>
        </p:spPr>
        <p:txBody>
          <a:bodyPr>
            <a:normAutofit/>
          </a:bodyPr>
          <a:lstStyle/>
          <a:p>
            <a:pPr marL="0" indent="0">
              <a:buNone/>
            </a:pPr>
            <a:r>
              <a:rPr lang="en-US" sz="2000" dirty="0"/>
              <a:t>The idea of being healthy can often make people think that in order to be healthy, it will cost a lot of money, or that you have to limit yourself of certain foods. This is not an enjoyable or sustainable way to live!</a:t>
            </a:r>
          </a:p>
          <a:p>
            <a:pPr marL="0" indent="0">
              <a:buNone/>
            </a:pPr>
            <a:r>
              <a:rPr lang="en-US" sz="2000" dirty="0"/>
              <a:t>It is possible to eat healthy on a budget! There are tons of delicious meals you can make with simple fresh fruits, veggies, and lean proteins that are easy to get at your grocery store.</a:t>
            </a:r>
          </a:p>
        </p:txBody>
      </p:sp>
      <p:pic>
        <p:nvPicPr>
          <p:cNvPr id="5" name="Picture 4">
            <a:extLst>
              <a:ext uri="{FF2B5EF4-FFF2-40B4-BE49-F238E27FC236}">
                <a16:creationId xmlns:a16="http://schemas.microsoft.com/office/drawing/2014/main" id="{206DFAEE-7BD4-4170-95BD-D535856691B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38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2237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314F426B-CCA0-4951-9F00-AB27982A6C00}"/>
              </a:ext>
            </a:extLst>
          </p:cNvPr>
          <p:cNvSpPr>
            <a:spLocks noGrp="1"/>
          </p:cNvSpPr>
          <p:nvPr>
            <p:ph type="title"/>
          </p:nvPr>
        </p:nvSpPr>
        <p:spPr>
          <a:xfrm>
            <a:off x="838200" y="365125"/>
            <a:ext cx="5393361" cy="1325563"/>
          </a:xfrm>
        </p:spPr>
        <p:txBody>
          <a:bodyPr>
            <a:normAutofit/>
          </a:bodyPr>
          <a:lstStyle/>
          <a:p>
            <a:pPr algn="ctr"/>
            <a:r>
              <a:rPr lang="en-US" dirty="0"/>
              <a:t>Mindset and Nutrition</a:t>
            </a:r>
          </a:p>
        </p:txBody>
      </p:sp>
      <p:sp>
        <p:nvSpPr>
          <p:cNvPr id="3" name="Content Placeholder 2">
            <a:extLst>
              <a:ext uri="{FF2B5EF4-FFF2-40B4-BE49-F238E27FC236}">
                <a16:creationId xmlns:a16="http://schemas.microsoft.com/office/drawing/2014/main" id="{8D366BA7-F64F-4DAE-BE5D-9871DF42BC6E}"/>
              </a:ext>
            </a:extLst>
          </p:cNvPr>
          <p:cNvSpPr>
            <a:spLocks noGrp="1"/>
          </p:cNvSpPr>
          <p:nvPr>
            <p:ph idx="1"/>
          </p:nvPr>
        </p:nvSpPr>
        <p:spPr>
          <a:xfrm>
            <a:off x="838200" y="1825625"/>
            <a:ext cx="5393361" cy="4351338"/>
          </a:xfrm>
        </p:spPr>
        <p:txBody>
          <a:bodyPr>
            <a:normAutofit/>
          </a:bodyPr>
          <a:lstStyle/>
          <a:p>
            <a:pPr marL="0" indent="0">
              <a:buNone/>
            </a:pPr>
            <a:r>
              <a:rPr lang="en-US" sz="1300" dirty="0"/>
              <a:t>You've heard it before: you are what you eat. This statement suggests that if you consume a balanced and nutritious diet you'll fare well, and, conversely, if you eat a diet of highly processed snack foods, you won't. However, more recent research suggests you're not what you eat, you’re what you think you eat. </a:t>
            </a:r>
          </a:p>
          <a:p>
            <a:pPr marL="0" indent="0">
              <a:buNone/>
            </a:pPr>
            <a:r>
              <a:rPr lang="en-US" sz="1300" dirty="0"/>
              <a:t>Researchers at the Stanford mind and body lab conducted a study in which they served participants two milkshakes. One shake, they told participants, was a 140 Calorie “light and sensible shake”. The other shake was described has a 620 calorie “indulgent shake”. Researchers measured the participant’s self-reported level of satiety and intravenous blood levels of ghrelin, which is a hormone that promotes hunger when levels are high and drops as you become full. The catch? Both shakes contained exactly the same number of calories (380, to be exact). Despite this, when participants drank the indulgent shake, they reported higher satiety levels and their blood ghrelin levels produced a dramatically steeper decline than when they drank the sensible shake. Conversely when participants believed they were drinking the sensible shake , their blood ghrelin levels stayed relatively the same. The authors concluded that an individual's beliefs about what he or she is eating dramatically change the body's physiological response to it (Crum et al., 2011)</a:t>
            </a:r>
          </a:p>
        </p:txBody>
      </p:sp>
      <p:pic>
        <p:nvPicPr>
          <p:cNvPr id="5" name="Picture 4">
            <a:extLst>
              <a:ext uri="{FF2B5EF4-FFF2-40B4-BE49-F238E27FC236}">
                <a16:creationId xmlns:a16="http://schemas.microsoft.com/office/drawing/2014/main" id="{947481FE-B7D8-4592-A67D-4CBBBC4D84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87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1702</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Health and Wellness 101</vt:lpstr>
      <vt:lpstr>What is Health?</vt:lpstr>
      <vt:lpstr>What does being healthy really mean?</vt:lpstr>
      <vt:lpstr>A healthy lifestyle looks different on every body</vt:lpstr>
      <vt:lpstr>Tips for being healthy in a way that’s best for YOU</vt:lpstr>
      <vt:lpstr>Get Active</vt:lpstr>
      <vt:lpstr>Mindset and Movement</vt:lpstr>
      <vt:lpstr>Make food choices that suit you and your budget</vt:lpstr>
      <vt:lpstr>Mindset and Nutrition</vt:lpstr>
      <vt:lpstr>Mindset and Nutrition</vt:lpstr>
      <vt:lpstr>Learning about food and fitness</vt:lpstr>
      <vt:lpstr>Don’t forget what’s important</vt:lpstr>
      <vt:lpstr>Mindset Matters</vt:lpstr>
      <vt:lpstr>Live a balanced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101</dc:title>
  <dc:creator>Romeo, Jessica</dc:creator>
  <cp:lastModifiedBy>Alyssa Covert</cp:lastModifiedBy>
  <cp:revision>11</cp:revision>
  <dcterms:created xsi:type="dcterms:W3CDTF">2022-01-08T18:51:52Z</dcterms:created>
  <dcterms:modified xsi:type="dcterms:W3CDTF">2022-01-28T15:24:18Z</dcterms:modified>
</cp:coreProperties>
</file>