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3" r:id="rId8"/>
    <p:sldId id="264" r:id="rId9"/>
    <p:sldId id="265"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3" d="100"/>
          <a:sy n="93" d="100"/>
        </p:scale>
        <p:origin x="7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F21EEAF-1867-4DAE-8DD9-25626E405E9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95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793A5-B3EB-4848-8CBC-0D6DDF6F20E3}"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140344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19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0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46907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05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98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61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21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1307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793A5-B3EB-4848-8CBC-0D6DDF6F20E3}"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1EEAF-1867-4DAE-8DD9-25626E405E9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793A5-B3EB-4848-8CBC-0D6DDF6F20E3}"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364384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793A5-B3EB-4848-8CBC-0D6DDF6F20E3}"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1EEAF-1867-4DAE-8DD9-25626E405E9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3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793A5-B3EB-4848-8CBC-0D6DDF6F20E3}"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1EEAF-1867-4DAE-8DD9-25626E405E9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64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793A5-B3EB-4848-8CBC-0D6DDF6F20E3}"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135362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793A5-B3EB-4848-8CBC-0D6DDF6F20E3}"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1EEAF-1867-4DAE-8DD9-25626E405E9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0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793A5-B3EB-4848-8CBC-0D6DDF6F20E3}"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1EEAF-1867-4DAE-8DD9-25626E405E9E}" type="slidenum">
              <a:rPr lang="en-US" smtClean="0"/>
              <a:t>‹#›</a:t>
            </a:fld>
            <a:endParaRPr lang="en-US"/>
          </a:p>
        </p:txBody>
      </p:sp>
    </p:spTree>
    <p:extLst>
      <p:ext uri="{BB962C8B-B14F-4D97-AF65-F5344CB8AC3E}">
        <p14:creationId xmlns:p14="http://schemas.microsoft.com/office/powerpoint/2010/main" val="171682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6793A5-B3EB-4848-8CBC-0D6DDF6F20E3}" type="datetimeFigureOut">
              <a:rPr lang="en-US" smtClean="0"/>
              <a:t>3/11/2022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1EEAF-1867-4DAE-8DD9-25626E405E9E}" type="slidenum">
              <a:rPr lang="en-US" smtClean="0"/>
              <a:t>‹#›</a:t>
            </a:fld>
            <a:endParaRPr lang="en-US"/>
          </a:p>
        </p:txBody>
      </p:sp>
    </p:spTree>
    <p:extLst>
      <p:ext uri="{BB962C8B-B14F-4D97-AF65-F5344CB8AC3E}">
        <p14:creationId xmlns:p14="http://schemas.microsoft.com/office/powerpoint/2010/main" val="239852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iolenceprevention/youthviolence/bullyingresearch/fastfact.html" TargetMode="External"/><Relationship Id="rId2" Type="http://schemas.openxmlformats.org/officeDocument/2006/relationships/hyperlink" Target="https://www.stopbullying.gov/bullying/what-is-bullying" TargetMode="External"/><Relationship Id="rId1" Type="http://schemas.openxmlformats.org/officeDocument/2006/relationships/slideLayout" Target="../slideLayouts/slideLayout2.xml"/><Relationship Id="rId4" Type="http://schemas.openxmlformats.org/officeDocument/2006/relationships/hyperlink" Target="https://jedfoundation.org/resource/how-to-cope-with-bullying/#:~:text=If%20you%20feel%20safe%20and%20comfortable%20enough%20to,wants%20and%20expects.%204%20Tell%20your%20friends.%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674545663?h=d1e7a58a71&amp;app_id=12296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41C9-D69B-4920-B7F0-5B117E8F8772}"/>
              </a:ext>
            </a:extLst>
          </p:cNvPr>
          <p:cNvSpPr>
            <a:spLocks noGrp="1"/>
          </p:cNvSpPr>
          <p:nvPr>
            <p:ph type="ctrTitle"/>
          </p:nvPr>
        </p:nvSpPr>
        <p:spPr/>
        <p:txBody>
          <a:bodyPr/>
          <a:lstStyle/>
          <a:p>
            <a:r>
              <a:rPr lang="en-US" sz="9600" dirty="0"/>
              <a:t>Bullying</a:t>
            </a:r>
          </a:p>
        </p:txBody>
      </p:sp>
      <p:sp>
        <p:nvSpPr>
          <p:cNvPr id="3" name="Subtitle 2">
            <a:extLst>
              <a:ext uri="{FF2B5EF4-FFF2-40B4-BE49-F238E27FC236}">
                <a16:creationId xmlns:a16="http://schemas.microsoft.com/office/drawing/2014/main" id="{A90CB118-4073-4D94-B826-E44632143AAC}"/>
              </a:ext>
            </a:extLst>
          </p:cNvPr>
          <p:cNvSpPr>
            <a:spLocks noGrp="1"/>
          </p:cNvSpPr>
          <p:nvPr>
            <p:ph type="subTitle" idx="1"/>
          </p:nvPr>
        </p:nvSpPr>
        <p:spPr/>
        <p:txBody>
          <a:bodyPr>
            <a:normAutofit/>
          </a:bodyPr>
          <a:lstStyle/>
          <a:p>
            <a:r>
              <a:rPr lang="en-US" sz="2800" dirty="0"/>
              <a:t>All Choices Matter 101</a:t>
            </a:r>
          </a:p>
          <a:p>
            <a:r>
              <a:rPr lang="en-US" sz="2800" dirty="0"/>
              <a:t>Tough Stuff</a:t>
            </a:r>
          </a:p>
        </p:txBody>
      </p:sp>
    </p:spTree>
    <p:extLst>
      <p:ext uri="{BB962C8B-B14F-4D97-AF65-F5344CB8AC3E}">
        <p14:creationId xmlns:p14="http://schemas.microsoft.com/office/powerpoint/2010/main" val="279377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BDA3-EDFF-425F-A2A4-08FE659BB14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43D4E-2FB5-4A5E-B88A-37AECF5CAE93}"/>
              </a:ext>
            </a:extLst>
          </p:cNvPr>
          <p:cNvSpPr>
            <a:spLocks noGrp="1"/>
          </p:cNvSpPr>
          <p:nvPr>
            <p:ph idx="1"/>
          </p:nvPr>
        </p:nvSpPr>
        <p:spPr/>
        <p:txBody>
          <a:bodyPr/>
          <a:lstStyle/>
          <a:p>
            <a:r>
              <a:rPr lang="en-US" dirty="0">
                <a:hlinkClick r:id="rId2"/>
              </a:rPr>
              <a:t>What Is Bullying | StopBullying.gov</a:t>
            </a:r>
            <a:endParaRPr lang="en-US" dirty="0"/>
          </a:p>
          <a:p>
            <a:r>
              <a:rPr lang="en-US" dirty="0">
                <a:hlinkClick r:id="rId3"/>
              </a:rPr>
              <a:t>Preventing Bullying |Violence </a:t>
            </a:r>
            <a:r>
              <a:rPr lang="en-US" dirty="0" err="1">
                <a:hlinkClick r:id="rId3"/>
              </a:rPr>
              <a:t>Prevention|Injury</a:t>
            </a:r>
            <a:r>
              <a:rPr lang="en-US" dirty="0">
                <a:hlinkClick r:id="rId3"/>
              </a:rPr>
              <a:t> </a:t>
            </a:r>
            <a:r>
              <a:rPr lang="en-US" dirty="0" err="1">
                <a:hlinkClick r:id="rId3"/>
              </a:rPr>
              <a:t>Center|CDC</a:t>
            </a:r>
            <a:endParaRPr lang="en-US" dirty="0"/>
          </a:p>
          <a:p>
            <a:r>
              <a:rPr lang="en-US" dirty="0">
                <a:hlinkClick r:id="rId4"/>
              </a:rPr>
              <a:t>How to Cope with Bullying | JED (jedfoundation.org)</a:t>
            </a:r>
            <a:endParaRPr lang="en-US" dirty="0"/>
          </a:p>
        </p:txBody>
      </p:sp>
    </p:spTree>
    <p:extLst>
      <p:ext uri="{BB962C8B-B14F-4D97-AF65-F5344CB8AC3E}">
        <p14:creationId xmlns:p14="http://schemas.microsoft.com/office/powerpoint/2010/main" val="106093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E7EE-129D-443C-BFE8-25282E1F4964}"/>
              </a:ext>
            </a:extLst>
          </p:cNvPr>
          <p:cNvSpPr>
            <a:spLocks noGrp="1"/>
          </p:cNvSpPr>
          <p:nvPr>
            <p:ph type="title"/>
          </p:nvPr>
        </p:nvSpPr>
        <p:spPr/>
        <p:txBody>
          <a:bodyPr>
            <a:normAutofit/>
          </a:bodyPr>
          <a:lstStyle/>
          <a:p>
            <a:r>
              <a:rPr lang="en-US" sz="7200" dirty="0"/>
              <a:t>Agenda</a:t>
            </a:r>
          </a:p>
        </p:txBody>
      </p:sp>
      <p:sp>
        <p:nvSpPr>
          <p:cNvPr id="3" name="Content Placeholder 2">
            <a:extLst>
              <a:ext uri="{FF2B5EF4-FFF2-40B4-BE49-F238E27FC236}">
                <a16:creationId xmlns:a16="http://schemas.microsoft.com/office/drawing/2014/main" id="{FA06D675-6424-4EC1-A580-A0EDC288DC01}"/>
              </a:ext>
            </a:extLst>
          </p:cNvPr>
          <p:cNvSpPr>
            <a:spLocks noGrp="1"/>
          </p:cNvSpPr>
          <p:nvPr>
            <p:ph idx="1"/>
          </p:nvPr>
        </p:nvSpPr>
        <p:spPr/>
        <p:txBody>
          <a:bodyPr/>
          <a:lstStyle/>
          <a:p>
            <a:r>
              <a:rPr lang="en-US" dirty="0"/>
              <a:t>All Choices Matter Video</a:t>
            </a:r>
          </a:p>
          <a:p>
            <a:r>
              <a:rPr lang="en-US" dirty="0"/>
              <a:t>What is bullying?</a:t>
            </a:r>
          </a:p>
          <a:p>
            <a:r>
              <a:rPr lang="en-US" dirty="0"/>
              <a:t>Types of bullying</a:t>
            </a:r>
          </a:p>
          <a:p>
            <a:r>
              <a:rPr lang="en-US" dirty="0"/>
              <a:t>Recognizing it</a:t>
            </a:r>
          </a:p>
          <a:p>
            <a:r>
              <a:rPr lang="en-US" dirty="0"/>
              <a:t>What to do about it </a:t>
            </a:r>
          </a:p>
          <a:p>
            <a:endParaRPr lang="en-US" dirty="0"/>
          </a:p>
        </p:txBody>
      </p:sp>
    </p:spTree>
    <p:extLst>
      <p:ext uri="{BB962C8B-B14F-4D97-AF65-F5344CB8AC3E}">
        <p14:creationId xmlns:p14="http://schemas.microsoft.com/office/powerpoint/2010/main" val="210413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AAE6-7B1E-4954-BB0F-435ECA9EEE7D}"/>
              </a:ext>
            </a:extLst>
          </p:cNvPr>
          <p:cNvSpPr>
            <a:spLocks noGrp="1"/>
          </p:cNvSpPr>
          <p:nvPr>
            <p:ph type="title"/>
          </p:nvPr>
        </p:nvSpPr>
        <p:spPr/>
        <p:txBody>
          <a:bodyPr/>
          <a:lstStyle/>
          <a:p>
            <a:endParaRPr lang="en-US"/>
          </a:p>
        </p:txBody>
      </p:sp>
      <p:pic>
        <p:nvPicPr>
          <p:cNvPr id="4" name="Online Media 3" title="Youth Trauma: Bullying">
            <a:hlinkClick r:id="" action="ppaction://media"/>
            <a:extLst>
              <a:ext uri="{FF2B5EF4-FFF2-40B4-BE49-F238E27FC236}">
                <a16:creationId xmlns:a16="http://schemas.microsoft.com/office/drawing/2014/main" id="{4B1F6833-727A-41DE-9278-C7EF07221260}"/>
              </a:ext>
            </a:extLst>
          </p:cNvPr>
          <p:cNvPicPr>
            <a:picLocks noGrp="1" noRot="1" noChangeAspect="1"/>
          </p:cNvPicPr>
          <p:nvPr>
            <p:ph idx="1"/>
            <a:videoFile r:link="rId1"/>
          </p:nvPr>
        </p:nvPicPr>
        <p:blipFill>
          <a:blip r:embed="rId3"/>
          <a:stretch>
            <a:fillRect/>
          </a:stretch>
        </p:blipFill>
        <p:spPr>
          <a:xfrm>
            <a:off x="472611" y="465481"/>
            <a:ext cx="11245065" cy="5927038"/>
          </a:xfrm>
          <a:prstGeom prst="rect">
            <a:avLst/>
          </a:prstGeom>
        </p:spPr>
      </p:pic>
    </p:spTree>
    <p:extLst>
      <p:ext uri="{BB962C8B-B14F-4D97-AF65-F5344CB8AC3E}">
        <p14:creationId xmlns:p14="http://schemas.microsoft.com/office/powerpoint/2010/main" val="30853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66EE-737E-4FD6-8696-069F632D7B4F}"/>
              </a:ext>
            </a:extLst>
          </p:cNvPr>
          <p:cNvSpPr>
            <a:spLocks noGrp="1"/>
          </p:cNvSpPr>
          <p:nvPr>
            <p:ph type="title"/>
          </p:nvPr>
        </p:nvSpPr>
        <p:spPr/>
        <p:txBody>
          <a:bodyPr/>
          <a:lstStyle/>
          <a:p>
            <a:r>
              <a:rPr lang="en-US" dirty="0"/>
              <a:t>What is Bullying?</a:t>
            </a:r>
          </a:p>
        </p:txBody>
      </p:sp>
      <p:sp>
        <p:nvSpPr>
          <p:cNvPr id="3" name="Content Placeholder 2">
            <a:extLst>
              <a:ext uri="{FF2B5EF4-FFF2-40B4-BE49-F238E27FC236}">
                <a16:creationId xmlns:a16="http://schemas.microsoft.com/office/drawing/2014/main" id="{27815BC0-0CEA-46DE-8153-F37C7F3F3B90}"/>
              </a:ext>
            </a:extLst>
          </p:cNvPr>
          <p:cNvSpPr>
            <a:spLocks noGrp="1"/>
          </p:cNvSpPr>
          <p:nvPr>
            <p:ph idx="1"/>
          </p:nvPr>
        </p:nvSpPr>
        <p:spPr/>
        <p:txBody>
          <a:bodyPr>
            <a:normAutofit/>
          </a:bodyPr>
          <a:lstStyle/>
          <a:p>
            <a:r>
              <a:rPr lang="en-US" sz="2000" b="1" dirty="0"/>
              <a:t>Definition: </a:t>
            </a:r>
            <a:r>
              <a:rPr lang="en-US" sz="2000" b="0" i="0" dirty="0">
                <a:solidFill>
                  <a:srgbClr val="1B1B1B"/>
                </a:solidFill>
                <a:effectLst/>
              </a:rPr>
              <a:t>Bullying is unwanted, aggressive behavior that involves a real or perceived power imbalance. The behavior is repeated, or has the potential to be repeated, over time. Both </a:t>
            </a:r>
            <a:r>
              <a:rPr lang="en-US" sz="2000" dirty="0">
                <a:solidFill>
                  <a:srgbClr val="1B1B1B"/>
                </a:solidFill>
              </a:rPr>
              <a:t>individuals </a:t>
            </a:r>
            <a:r>
              <a:rPr lang="en-US" sz="2000" b="0" i="0" dirty="0">
                <a:solidFill>
                  <a:srgbClr val="1B1B1B"/>
                </a:solidFill>
                <a:effectLst/>
              </a:rPr>
              <a:t>who are bullied and who bully others may have serious, lasting, problems.</a:t>
            </a:r>
          </a:p>
          <a:p>
            <a:r>
              <a:rPr lang="en-US" sz="2000" dirty="0">
                <a:solidFill>
                  <a:srgbClr val="1B1B1B"/>
                </a:solidFill>
              </a:rPr>
              <a:t>1 in 5 individuals experience bullying</a:t>
            </a:r>
          </a:p>
          <a:p>
            <a:r>
              <a:rPr lang="en-US" sz="2000" b="0" i="0" dirty="0">
                <a:solidFill>
                  <a:srgbClr val="000000"/>
                </a:solidFill>
                <a:effectLst/>
              </a:rPr>
              <a:t>Bullying can result in physical injury, social and emotional distress, self-harm, and even death. It also increases the risk for depression, anxiety, sleep difficulties, lower academic achievement, and dropping out of school.</a:t>
            </a:r>
            <a:endParaRPr lang="en-US" sz="2000" b="0" i="0" dirty="0">
              <a:solidFill>
                <a:srgbClr val="1B1B1B"/>
              </a:solidFill>
              <a:effectLst/>
            </a:endParaRPr>
          </a:p>
          <a:p>
            <a:endParaRPr lang="en-US" sz="2000" b="0" i="0" dirty="0">
              <a:solidFill>
                <a:srgbClr val="1B1B1B"/>
              </a:solidFill>
              <a:effectLst/>
            </a:endParaRPr>
          </a:p>
          <a:p>
            <a:endParaRPr lang="en-US" sz="2000" u="sng" dirty="0">
              <a:solidFill>
                <a:srgbClr val="1B1B1B"/>
              </a:solidFill>
            </a:endParaRPr>
          </a:p>
        </p:txBody>
      </p:sp>
    </p:spTree>
    <p:extLst>
      <p:ext uri="{BB962C8B-B14F-4D97-AF65-F5344CB8AC3E}">
        <p14:creationId xmlns:p14="http://schemas.microsoft.com/office/powerpoint/2010/main" val="252239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28A2-F58F-4419-8EBB-C1C9823015E5}"/>
              </a:ext>
            </a:extLst>
          </p:cNvPr>
          <p:cNvSpPr>
            <a:spLocks noGrp="1"/>
          </p:cNvSpPr>
          <p:nvPr>
            <p:ph type="title"/>
          </p:nvPr>
        </p:nvSpPr>
        <p:spPr/>
        <p:txBody>
          <a:bodyPr/>
          <a:lstStyle/>
          <a:p>
            <a:r>
              <a:rPr lang="en-US" dirty="0"/>
              <a:t>Types of Bullying</a:t>
            </a:r>
          </a:p>
        </p:txBody>
      </p:sp>
      <p:sp>
        <p:nvSpPr>
          <p:cNvPr id="3" name="Content Placeholder 2">
            <a:extLst>
              <a:ext uri="{FF2B5EF4-FFF2-40B4-BE49-F238E27FC236}">
                <a16:creationId xmlns:a16="http://schemas.microsoft.com/office/drawing/2014/main" id="{CC9D293C-3DB8-4C55-9EE0-10837BC46DC8}"/>
              </a:ext>
            </a:extLst>
          </p:cNvPr>
          <p:cNvSpPr>
            <a:spLocks noGrp="1"/>
          </p:cNvSpPr>
          <p:nvPr>
            <p:ph idx="1"/>
          </p:nvPr>
        </p:nvSpPr>
        <p:spPr/>
        <p:txBody>
          <a:bodyPr>
            <a:noAutofit/>
          </a:bodyPr>
          <a:lstStyle/>
          <a:p>
            <a:pPr algn="l">
              <a:buFont typeface="Arial" panose="020B0604020202020204" pitchFamily="34" charset="0"/>
              <a:buChar char="•"/>
            </a:pPr>
            <a:r>
              <a:rPr lang="en-US" sz="1300" b="1" i="0" dirty="0">
                <a:solidFill>
                  <a:srgbClr val="1B1B1B"/>
                </a:solidFill>
                <a:effectLst/>
              </a:rPr>
              <a:t>Verbal bullying:</a:t>
            </a:r>
            <a:r>
              <a:rPr lang="en-US" sz="1300" b="0" i="0" dirty="0">
                <a:solidFill>
                  <a:srgbClr val="1B1B1B"/>
                </a:solidFill>
                <a:effectLst/>
              </a:rPr>
              <a:t> is saying or writing mean things. Verbal bullying includes:</a:t>
            </a:r>
          </a:p>
          <a:p>
            <a:pPr marL="742950" lvl="1" indent="-285750" algn="l">
              <a:buFont typeface="Arial" panose="020B0604020202020204" pitchFamily="34" charset="0"/>
              <a:buChar char="•"/>
            </a:pPr>
            <a:r>
              <a:rPr lang="en-US" sz="1300" b="0" i="0" dirty="0">
                <a:solidFill>
                  <a:srgbClr val="1B1B1B"/>
                </a:solidFill>
                <a:effectLst/>
              </a:rPr>
              <a:t>Teasing</a:t>
            </a:r>
          </a:p>
          <a:p>
            <a:pPr marL="742950" lvl="1" indent="-285750" algn="l">
              <a:buFont typeface="Arial" panose="020B0604020202020204" pitchFamily="34" charset="0"/>
              <a:buChar char="•"/>
            </a:pPr>
            <a:r>
              <a:rPr lang="en-US" sz="1300" b="0" i="0" dirty="0">
                <a:solidFill>
                  <a:srgbClr val="1B1B1B"/>
                </a:solidFill>
                <a:effectLst/>
              </a:rPr>
              <a:t>Name-calling</a:t>
            </a:r>
          </a:p>
          <a:p>
            <a:pPr marL="742950" lvl="1" indent="-285750" algn="l">
              <a:buFont typeface="Arial" panose="020B0604020202020204" pitchFamily="34" charset="0"/>
              <a:buChar char="•"/>
            </a:pPr>
            <a:r>
              <a:rPr lang="en-US" sz="1300" b="0" i="0" dirty="0">
                <a:solidFill>
                  <a:srgbClr val="1B1B1B"/>
                </a:solidFill>
                <a:effectLst/>
              </a:rPr>
              <a:t>Inappropriate comments</a:t>
            </a:r>
          </a:p>
          <a:p>
            <a:pPr marL="742950" lvl="1" indent="-285750" algn="l">
              <a:buFont typeface="Arial" panose="020B0604020202020204" pitchFamily="34" charset="0"/>
              <a:buChar char="•"/>
            </a:pPr>
            <a:r>
              <a:rPr lang="en-US" sz="1300" b="0" i="0" dirty="0">
                <a:solidFill>
                  <a:srgbClr val="1B1B1B"/>
                </a:solidFill>
                <a:effectLst/>
              </a:rPr>
              <a:t>Taunting</a:t>
            </a:r>
          </a:p>
          <a:p>
            <a:pPr marL="742950" lvl="1" indent="-285750" algn="l">
              <a:buFont typeface="Arial" panose="020B0604020202020204" pitchFamily="34" charset="0"/>
              <a:buChar char="•"/>
            </a:pPr>
            <a:r>
              <a:rPr lang="en-US" sz="1300" b="0" i="0" dirty="0">
                <a:solidFill>
                  <a:srgbClr val="1B1B1B"/>
                </a:solidFill>
                <a:effectLst/>
              </a:rPr>
              <a:t>Threatening to cause harm</a:t>
            </a:r>
          </a:p>
          <a:p>
            <a:pPr algn="l">
              <a:buFont typeface="Arial" panose="020B0604020202020204" pitchFamily="34" charset="0"/>
              <a:buChar char="•"/>
            </a:pPr>
            <a:r>
              <a:rPr lang="en-US" sz="1300" b="1" i="0" dirty="0">
                <a:solidFill>
                  <a:srgbClr val="1B1B1B"/>
                </a:solidFill>
                <a:effectLst/>
              </a:rPr>
              <a:t>Social bullying:</a:t>
            </a:r>
            <a:r>
              <a:rPr lang="en-US" sz="1300" b="0" i="0" dirty="0">
                <a:solidFill>
                  <a:srgbClr val="1B1B1B"/>
                </a:solidFill>
                <a:effectLst/>
              </a:rPr>
              <a:t> sometimes referred to as relational bullying, involves hurting someone’s reputation or relationships. Social bullying includes:</a:t>
            </a:r>
          </a:p>
          <a:p>
            <a:pPr marL="742950" lvl="1" indent="-285750" algn="l">
              <a:buFont typeface="Arial" panose="020B0604020202020204" pitchFamily="34" charset="0"/>
              <a:buChar char="•"/>
            </a:pPr>
            <a:r>
              <a:rPr lang="en-US" sz="1300" b="0" i="0" dirty="0">
                <a:solidFill>
                  <a:srgbClr val="1B1B1B"/>
                </a:solidFill>
                <a:effectLst/>
              </a:rPr>
              <a:t>Leaving someone out on purpose</a:t>
            </a:r>
          </a:p>
          <a:p>
            <a:pPr marL="742950" lvl="1" indent="-285750" algn="l">
              <a:buFont typeface="Arial" panose="020B0604020202020204" pitchFamily="34" charset="0"/>
              <a:buChar char="•"/>
            </a:pPr>
            <a:r>
              <a:rPr lang="en-US" sz="1300" b="0" i="0" dirty="0">
                <a:solidFill>
                  <a:srgbClr val="1B1B1B"/>
                </a:solidFill>
                <a:effectLst/>
              </a:rPr>
              <a:t>Telling other people not to be friends with someone</a:t>
            </a:r>
          </a:p>
          <a:p>
            <a:pPr marL="742950" lvl="1" indent="-285750" algn="l">
              <a:buFont typeface="Arial" panose="020B0604020202020204" pitchFamily="34" charset="0"/>
              <a:buChar char="•"/>
            </a:pPr>
            <a:r>
              <a:rPr lang="en-US" sz="1300" b="0" i="0" dirty="0">
                <a:solidFill>
                  <a:srgbClr val="1B1B1B"/>
                </a:solidFill>
                <a:effectLst/>
              </a:rPr>
              <a:t>Spreading rumors about someone</a:t>
            </a:r>
          </a:p>
          <a:p>
            <a:pPr marL="742950" lvl="1" indent="-285750" algn="l">
              <a:buFont typeface="Arial" panose="020B0604020202020204" pitchFamily="34" charset="0"/>
              <a:buChar char="•"/>
            </a:pPr>
            <a:r>
              <a:rPr lang="en-US" sz="1300" b="0" i="0" dirty="0">
                <a:solidFill>
                  <a:srgbClr val="1B1B1B"/>
                </a:solidFill>
                <a:effectLst/>
              </a:rPr>
              <a:t>Embarrassing someone in public</a:t>
            </a:r>
          </a:p>
        </p:txBody>
      </p:sp>
    </p:spTree>
    <p:extLst>
      <p:ext uri="{BB962C8B-B14F-4D97-AF65-F5344CB8AC3E}">
        <p14:creationId xmlns:p14="http://schemas.microsoft.com/office/powerpoint/2010/main" val="236696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348D-D9F6-4A46-97FF-38E55AA8BD67}"/>
              </a:ext>
            </a:extLst>
          </p:cNvPr>
          <p:cNvSpPr>
            <a:spLocks noGrp="1"/>
          </p:cNvSpPr>
          <p:nvPr>
            <p:ph type="title"/>
          </p:nvPr>
        </p:nvSpPr>
        <p:spPr/>
        <p:txBody>
          <a:bodyPr/>
          <a:lstStyle/>
          <a:p>
            <a:r>
              <a:rPr lang="en-US" dirty="0"/>
              <a:t>Types of Bullying</a:t>
            </a:r>
          </a:p>
        </p:txBody>
      </p:sp>
      <p:sp>
        <p:nvSpPr>
          <p:cNvPr id="3" name="Content Placeholder 2">
            <a:extLst>
              <a:ext uri="{FF2B5EF4-FFF2-40B4-BE49-F238E27FC236}">
                <a16:creationId xmlns:a16="http://schemas.microsoft.com/office/drawing/2014/main" id="{5A47ED98-38E4-44A0-8FEC-5507660EA78F}"/>
              </a:ext>
            </a:extLst>
          </p:cNvPr>
          <p:cNvSpPr>
            <a:spLocks noGrp="1"/>
          </p:cNvSpPr>
          <p:nvPr>
            <p:ph idx="1"/>
          </p:nvPr>
        </p:nvSpPr>
        <p:spPr/>
        <p:txBody>
          <a:bodyPr>
            <a:noAutofit/>
          </a:bodyPr>
          <a:lstStyle/>
          <a:p>
            <a:pPr algn="l">
              <a:buFont typeface="Arial" panose="020B0604020202020204" pitchFamily="34" charset="0"/>
              <a:buChar char="•"/>
            </a:pPr>
            <a:r>
              <a:rPr lang="en-US" sz="1800" b="1" i="0" dirty="0">
                <a:solidFill>
                  <a:srgbClr val="1B1B1B"/>
                </a:solidFill>
                <a:effectLst/>
              </a:rPr>
              <a:t>Physical bullying: </a:t>
            </a:r>
            <a:r>
              <a:rPr lang="en-US" sz="1800" b="0" i="0" dirty="0">
                <a:solidFill>
                  <a:srgbClr val="1B1B1B"/>
                </a:solidFill>
                <a:effectLst/>
              </a:rPr>
              <a:t>involves hurting a person’s body or possessions. Physical bullying includes:</a:t>
            </a:r>
          </a:p>
          <a:p>
            <a:pPr marL="742950" lvl="1" indent="-285750" algn="l">
              <a:buFont typeface="Arial" panose="020B0604020202020204" pitchFamily="34" charset="0"/>
              <a:buChar char="•"/>
            </a:pPr>
            <a:r>
              <a:rPr lang="en-US" sz="1800" b="0" i="0" dirty="0">
                <a:solidFill>
                  <a:srgbClr val="1B1B1B"/>
                </a:solidFill>
                <a:effectLst/>
              </a:rPr>
              <a:t>Hitting/kicking/pinching</a:t>
            </a:r>
          </a:p>
          <a:p>
            <a:pPr marL="742950" lvl="1" indent="-285750" algn="l">
              <a:buFont typeface="Arial" panose="020B0604020202020204" pitchFamily="34" charset="0"/>
              <a:buChar char="•"/>
            </a:pPr>
            <a:r>
              <a:rPr lang="en-US" sz="1800" b="0" i="0" dirty="0">
                <a:solidFill>
                  <a:srgbClr val="1B1B1B"/>
                </a:solidFill>
                <a:effectLst/>
              </a:rPr>
              <a:t>Spitting</a:t>
            </a:r>
          </a:p>
          <a:p>
            <a:pPr marL="742950" lvl="1" indent="-285750" algn="l">
              <a:buFont typeface="Arial" panose="020B0604020202020204" pitchFamily="34" charset="0"/>
              <a:buChar char="•"/>
            </a:pPr>
            <a:r>
              <a:rPr lang="en-US" sz="1800" b="0" i="0" dirty="0">
                <a:solidFill>
                  <a:srgbClr val="1B1B1B"/>
                </a:solidFill>
                <a:effectLst/>
              </a:rPr>
              <a:t>Tripping/pushing</a:t>
            </a:r>
          </a:p>
          <a:p>
            <a:pPr marL="742950" lvl="1" indent="-285750" algn="l">
              <a:buFont typeface="Arial" panose="020B0604020202020204" pitchFamily="34" charset="0"/>
              <a:buChar char="•"/>
            </a:pPr>
            <a:r>
              <a:rPr lang="en-US" sz="1800" b="0" i="0" dirty="0">
                <a:solidFill>
                  <a:srgbClr val="1B1B1B"/>
                </a:solidFill>
                <a:effectLst/>
              </a:rPr>
              <a:t>Taking or breaking someone’s things</a:t>
            </a:r>
          </a:p>
          <a:p>
            <a:pPr marL="742950" lvl="1" indent="-285750" algn="l">
              <a:buFont typeface="Arial" panose="020B0604020202020204" pitchFamily="34" charset="0"/>
              <a:buChar char="•"/>
            </a:pPr>
            <a:r>
              <a:rPr lang="en-US" sz="1800" b="0" i="0" dirty="0">
                <a:solidFill>
                  <a:srgbClr val="1B1B1B"/>
                </a:solidFill>
                <a:effectLst/>
              </a:rPr>
              <a:t>Making mean or rude hand gesture</a:t>
            </a:r>
          </a:p>
          <a:p>
            <a:r>
              <a:rPr lang="en-US" sz="1800" b="1" dirty="0"/>
              <a:t>Cyberbullying: </a:t>
            </a:r>
            <a:r>
              <a:rPr lang="en-US" sz="1800" b="0" i="0" dirty="0">
                <a:solidFill>
                  <a:srgbClr val="111111"/>
                </a:solidFill>
                <a:effectLst/>
              </a:rPr>
              <a:t>the use of electronic communication to bully a person, typically by sending messages of an intimidating or threatening nature.</a:t>
            </a:r>
            <a:endParaRPr lang="en-US" sz="1800" dirty="0"/>
          </a:p>
        </p:txBody>
      </p:sp>
    </p:spTree>
    <p:extLst>
      <p:ext uri="{BB962C8B-B14F-4D97-AF65-F5344CB8AC3E}">
        <p14:creationId xmlns:p14="http://schemas.microsoft.com/office/powerpoint/2010/main" val="312398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672A-42A3-4507-9C19-43F8EF5B1252}"/>
              </a:ext>
            </a:extLst>
          </p:cNvPr>
          <p:cNvSpPr>
            <a:spLocks noGrp="1"/>
          </p:cNvSpPr>
          <p:nvPr>
            <p:ph type="title"/>
          </p:nvPr>
        </p:nvSpPr>
        <p:spPr/>
        <p:txBody>
          <a:bodyPr/>
          <a:lstStyle/>
          <a:p>
            <a:r>
              <a:rPr lang="en-US" dirty="0"/>
              <a:t>Recognizing Bullying</a:t>
            </a:r>
          </a:p>
        </p:txBody>
      </p:sp>
      <p:sp>
        <p:nvSpPr>
          <p:cNvPr id="3" name="Content Placeholder 2">
            <a:extLst>
              <a:ext uri="{FF2B5EF4-FFF2-40B4-BE49-F238E27FC236}">
                <a16:creationId xmlns:a16="http://schemas.microsoft.com/office/drawing/2014/main" id="{FAA6DF6C-A862-4C0B-B11E-2FD1C279B447}"/>
              </a:ext>
            </a:extLst>
          </p:cNvPr>
          <p:cNvSpPr>
            <a:spLocks noGrp="1"/>
          </p:cNvSpPr>
          <p:nvPr>
            <p:ph idx="1"/>
          </p:nvPr>
        </p:nvSpPr>
        <p:spPr/>
        <p:txBody>
          <a:bodyPr>
            <a:noAutofit/>
          </a:bodyPr>
          <a:lstStyle/>
          <a:p>
            <a:pPr algn="l"/>
            <a:r>
              <a:rPr lang="en-US" sz="1400" b="0" i="0" dirty="0">
                <a:solidFill>
                  <a:srgbClr val="2C2C2C"/>
                </a:solidFill>
                <a:effectLst/>
              </a:rPr>
              <a:t>It’s important to recognize the signs of bullying, for ourselves and others. Bullying may happen to people who are different from their peers in one or more ways. But it is not your fault. </a:t>
            </a:r>
            <a:r>
              <a:rPr lang="en-US" sz="1400" dirty="0">
                <a:solidFill>
                  <a:srgbClr val="2C2C2C"/>
                </a:solidFill>
              </a:rPr>
              <a:t>T</a:t>
            </a:r>
            <a:r>
              <a:rPr lang="en-US" sz="1400" b="0" i="0" dirty="0">
                <a:solidFill>
                  <a:srgbClr val="2C2C2C"/>
                </a:solidFill>
                <a:effectLst/>
              </a:rPr>
              <a:t>his can manifest or show up in many ways including:</a:t>
            </a:r>
          </a:p>
          <a:p>
            <a:pPr lvl="1">
              <a:buFont typeface="Arial" panose="020B0604020202020204" pitchFamily="34" charset="0"/>
              <a:buChar char="•"/>
            </a:pPr>
            <a:r>
              <a:rPr lang="en-US" sz="1400" b="0" i="0" dirty="0">
                <a:solidFill>
                  <a:srgbClr val="2C2C2C"/>
                </a:solidFill>
                <a:effectLst/>
              </a:rPr>
              <a:t>Unexplained injuries</a:t>
            </a:r>
          </a:p>
          <a:p>
            <a:pPr lvl="1">
              <a:buFont typeface="Arial" panose="020B0604020202020204" pitchFamily="34" charset="0"/>
              <a:buChar char="•"/>
            </a:pPr>
            <a:r>
              <a:rPr lang="en-US" sz="1400" b="0" i="0" dirty="0">
                <a:solidFill>
                  <a:srgbClr val="2C2C2C"/>
                </a:solidFill>
                <a:effectLst/>
              </a:rPr>
              <a:t>Missing or destroyed clothing or possessions</a:t>
            </a:r>
          </a:p>
          <a:p>
            <a:pPr lvl="1">
              <a:buFont typeface="Arial" panose="020B0604020202020204" pitchFamily="34" charset="0"/>
              <a:buChar char="•"/>
            </a:pPr>
            <a:r>
              <a:rPr lang="en-US" sz="1400" b="0" i="0" dirty="0">
                <a:solidFill>
                  <a:srgbClr val="2C2C2C"/>
                </a:solidFill>
                <a:effectLst/>
              </a:rPr>
              <a:t>Frequently feeling or faking sick</a:t>
            </a:r>
          </a:p>
          <a:p>
            <a:pPr lvl="1">
              <a:buFont typeface="Arial" panose="020B0604020202020204" pitchFamily="34" charset="0"/>
              <a:buChar char="•"/>
            </a:pPr>
            <a:r>
              <a:rPr lang="en-US" sz="1400" b="0" i="0" dirty="0">
                <a:solidFill>
                  <a:srgbClr val="2C2C2C"/>
                </a:solidFill>
                <a:effectLst/>
              </a:rPr>
              <a:t>Suddenly skipping meals or binge eating</a:t>
            </a:r>
          </a:p>
          <a:p>
            <a:pPr lvl="1">
              <a:buFont typeface="Arial" panose="020B0604020202020204" pitchFamily="34" charset="0"/>
              <a:buChar char="•"/>
            </a:pPr>
            <a:r>
              <a:rPr lang="en-US" sz="1400" b="0" i="0" dirty="0">
                <a:solidFill>
                  <a:srgbClr val="2C2C2C"/>
                </a:solidFill>
                <a:effectLst/>
              </a:rPr>
              <a:t>Difficulty sleeping or frequent nightmares</a:t>
            </a:r>
          </a:p>
          <a:p>
            <a:pPr lvl="1">
              <a:buFont typeface="Arial" panose="020B0604020202020204" pitchFamily="34" charset="0"/>
              <a:buChar char="•"/>
            </a:pPr>
            <a:r>
              <a:rPr lang="en-US" sz="1400" b="0" i="0" dirty="0">
                <a:solidFill>
                  <a:srgbClr val="2C2C2C"/>
                </a:solidFill>
                <a:effectLst/>
              </a:rPr>
              <a:t>Declining academic performance or interest</a:t>
            </a:r>
          </a:p>
          <a:p>
            <a:pPr lvl="1">
              <a:buFont typeface="Arial" panose="020B0604020202020204" pitchFamily="34" charset="0"/>
              <a:buChar char="•"/>
            </a:pPr>
            <a:r>
              <a:rPr lang="en-US" sz="1400" b="0" i="0" dirty="0">
                <a:solidFill>
                  <a:srgbClr val="2C2C2C"/>
                </a:solidFill>
                <a:effectLst/>
              </a:rPr>
              <a:t>Unexplained or sudden social avoidance or loss of friendships</a:t>
            </a:r>
          </a:p>
          <a:p>
            <a:pPr lvl="1">
              <a:buFont typeface="Arial" panose="020B0604020202020204" pitchFamily="34" charset="0"/>
              <a:buChar char="•"/>
            </a:pPr>
            <a:r>
              <a:rPr lang="en-US" sz="1400" b="0" i="0" dirty="0">
                <a:solidFill>
                  <a:srgbClr val="2C2C2C"/>
                </a:solidFill>
                <a:effectLst/>
              </a:rPr>
              <a:t>Feelings of helplessness or decreased self esteem</a:t>
            </a:r>
          </a:p>
          <a:p>
            <a:pPr lvl="1">
              <a:buFont typeface="Arial" panose="020B0604020202020204" pitchFamily="34" charset="0"/>
              <a:buChar char="•"/>
            </a:pPr>
            <a:r>
              <a:rPr lang="en-US" sz="1400" b="0" i="0" dirty="0">
                <a:solidFill>
                  <a:srgbClr val="2C2C2C"/>
                </a:solidFill>
                <a:effectLst/>
              </a:rPr>
              <a:t>Self-destructive behaviors such as running away from home, self-harm, or suicidal ideation</a:t>
            </a:r>
          </a:p>
        </p:txBody>
      </p:sp>
    </p:spTree>
    <p:extLst>
      <p:ext uri="{BB962C8B-B14F-4D97-AF65-F5344CB8AC3E}">
        <p14:creationId xmlns:p14="http://schemas.microsoft.com/office/powerpoint/2010/main" val="17508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BB32-D861-4A10-A14B-43498A9D7DFE}"/>
              </a:ext>
            </a:extLst>
          </p:cNvPr>
          <p:cNvSpPr>
            <a:spLocks noGrp="1"/>
          </p:cNvSpPr>
          <p:nvPr>
            <p:ph type="title"/>
          </p:nvPr>
        </p:nvSpPr>
        <p:spPr/>
        <p:txBody>
          <a:bodyPr/>
          <a:lstStyle/>
          <a:p>
            <a:r>
              <a:rPr lang="en-US" dirty="0"/>
              <a:t>What To Do About Bullying </a:t>
            </a:r>
          </a:p>
        </p:txBody>
      </p:sp>
      <p:sp>
        <p:nvSpPr>
          <p:cNvPr id="3" name="Content Placeholder 2">
            <a:extLst>
              <a:ext uri="{FF2B5EF4-FFF2-40B4-BE49-F238E27FC236}">
                <a16:creationId xmlns:a16="http://schemas.microsoft.com/office/drawing/2014/main" id="{C2890373-EA5D-4BEE-A124-77E39E9275CD}"/>
              </a:ext>
            </a:extLst>
          </p:cNvPr>
          <p:cNvSpPr>
            <a:spLocks noGrp="1"/>
          </p:cNvSpPr>
          <p:nvPr>
            <p:ph idx="1"/>
          </p:nvPr>
        </p:nvSpPr>
        <p:spPr/>
        <p:txBody>
          <a:bodyPr>
            <a:normAutofit lnSpcReduction="10000"/>
          </a:bodyPr>
          <a:lstStyle/>
          <a:p>
            <a:pPr algn="l"/>
            <a:r>
              <a:rPr lang="en-US" sz="1600" b="1" i="0" dirty="0">
                <a:solidFill>
                  <a:srgbClr val="2C2C2C"/>
                </a:solidFill>
                <a:effectLst/>
              </a:rPr>
              <a:t>Report It</a:t>
            </a:r>
          </a:p>
          <a:p>
            <a:pPr lvl="1">
              <a:buFont typeface="Arial" panose="020B0604020202020204" pitchFamily="34" charset="0"/>
              <a:buChar char="•"/>
            </a:pPr>
            <a:r>
              <a:rPr lang="en-US" sz="1600" b="0" i="0" dirty="0">
                <a:solidFill>
                  <a:srgbClr val="2C2C2C"/>
                </a:solidFill>
                <a:effectLst/>
              </a:rPr>
              <a:t>Many people experiencing bullying report feeling incredibly lonely and helpless. But it’s important to remember that you’re not alone, and that there are others who share or understand your experience who can help. As soon as you can, report bullying to someone you trust.</a:t>
            </a:r>
          </a:p>
          <a:p>
            <a:pPr lvl="1">
              <a:buFont typeface="Arial" panose="020B0604020202020204" pitchFamily="34" charset="0"/>
              <a:buChar char="•"/>
            </a:pPr>
            <a:r>
              <a:rPr lang="en-US" sz="1600" b="0" i="0" dirty="0">
                <a:solidFill>
                  <a:srgbClr val="2C2C2C"/>
                </a:solidFill>
                <a:effectLst/>
              </a:rPr>
              <a:t>It’s understandable to be scared to report bullying and often people being bullied feel shame. But this isn’t your fault! Keep in mind that most people want and need to help, and will respond to your situation with empathy, not punishment.</a:t>
            </a:r>
          </a:p>
          <a:p>
            <a:pPr algn="l"/>
            <a:r>
              <a:rPr lang="en-US" sz="1700" b="1" i="0" dirty="0">
                <a:solidFill>
                  <a:srgbClr val="2C2C2C"/>
                </a:solidFill>
                <a:effectLst/>
              </a:rPr>
              <a:t>Avoid Being Alone</a:t>
            </a:r>
          </a:p>
          <a:p>
            <a:pPr lvl="1">
              <a:buFont typeface="Arial" panose="020B0604020202020204" pitchFamily="34" charset="0"/>
              <a:buChar char="•"/>
            </a:pPr>
            <a:r>
              <a:rPr lang="en-US" sz="1700" b="0" i="0" dirty="0">
                <a:solidFill>
                  <a:srgbClr val="2C2C2C"/>
                </a:solidFill>
                <a:effectLst/>
              </a:rPr>
              <a:t>If you’re being bullied at school, try to avoid being in situations where you’re alone and you know you might encounter a bully. Some things you can do are changing your usual routes, or walking with others as often as you can. </a:t>
            </a:r>
          </a:p>
          <a:p>
            <a:endParaRPr lang="en-US" dirty="0"/>
          </a:p>
        </p:txBody>
      </p:sp>
    </p:spTree>
    <p:extLst>
      <p:ext uri="{BB962C8B-B14F-4D97-AF65-F5344CB8AC3E}">
        <p14:creationId xmlns:p14="http://schemas.microsoft.com/office/powerpoint/2010/main" val="250671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6A25-5C12-4E9A-99E3-A7F38ED54656}"/>
              </a:ext>
            </a:extLst>
          </p:cNvPr>
          <p:cNvSpPr>
            <a:spLocks noGrp="1"/>
          </p:cNvSpPr>
          <p:nvPr>
            <p:ph type="title"/>
          </p:nvPr>
        </p:nvSpPr>
        <p:spPr/>
        <p:txBody>
          <a:bodyPr/>
          <a:lstStyle/>
          <a:p>
            <a:r>
              <a:rPr lang="en-US" dirty="0"/>
              <a:t>What To Do About Bullying </a:t>
            </a:r>
          </a:p>
        </p:txBody>
      </p:sp>
      <p:sp>
        <p:nvSpPr>
          <p:cNvPr id="3" name="Content Placeholder 2">
            <a:extLst>
              <a:ext uri="{FF2B5EF4-FFF2-40B4-BE49-F238E27FC236}">
                <a16:creationId xmlns:a16="http://schemas.microsoft.com/office/drawing/2014/main" id="{7437628C-D924-49A9-8254-3BA1E30638E9}"/>
              </a:ext>
            </a:extLst>
          </p:cNvPr>
          <p:cNvSpPr>
            <a:spLocks noGrp="1"/>
          </p:cNvSpPr>
          <p:nvPr>
            <p:ph idx="1"/>
          </p:nvPr>
        </p:nvSpPr>
        <p:spPr/>
        <p:txBody>
          <a:bodyPr>
            <a:normAutofit fontScale="92500" lnSpcReduction="10000"/>
          </a:bodyPr>
          <a:lstStyle/>
          <a:p>
            <a:pPr algn="l"/>
            <a:r>
              <a:rPr lang="en-US" sz="1900" b="1" i="0" dirty="0">
                <a:solidFill>
                  <a:srgbClr val="2C2C2C"/>
                </a:solidFill>
                <a:effectLst/>
              </a:rPr>
              <a:t>Ignore It and Walk Away</a:t>
            </a:r>
          </a:p>
          <a:p>
            <a:pPr lvl="1"/>
            <a:r>
              <a:rPr lang="en-US" sz="1900" b="0" i="0" dirty="0">
                <a:solidFill>
                  <a:srgbClr val="2C2C2C"/>
                </a:solidFill>
                <a:effectLst/>
              </a:rPr>
              <a:t>If you feel safe and comfortable enough to deal with your bully on your own,  try some of these effective strategies:</a:t>
            </a:r>
          </a:p>
          <a:p>
            <a:pPr lvl="1">
              <a:buFont typeface="Arial" panose="020B0604020202020204" pitchFamily="34" charset="0"/>
              <a:buChar char="•"/>
            </a:pPr>
            <a:r>
              <a:rPr lang="en-US" sz="1900" b="0" i="0" dirty="0">
                <a:solidFill>
                  <a:srgbClr val="2C2C2C"/>
                </a:solidFill>
                <a:effectLst/>
              </a:rPr>
              <a:t>Bullying is a bid for attention, so try walking away or ignoring your bully instead of reacting or bullying back. They may lose interest if you don’t give them the reaction they’re seeking.</a:t>
            </a:r>
          </a:p>
          <a:p>
            <a:pPr lvl="1">
              <a:buFont typeface="Arial" panose="020B0604020202020204" pitchFamily="34" charset="0"/>
              <a:buChar char="•"/>
            </a:pPr>
            <a:r>
              <a:rPr lang="en-US" sz="1900" b="0" i="0" dirty="0">
                <a:solidFill>
                  <a:srgbClr val="2C2C2C"/>
                </a:solidFill>
                <a:effectLst/>
              </a:rPr>
              <a:t>Stay calm and assert yourself. Simply and definitively tell them to stop, without saying more than you need to.</a:t>
            </a:r>
          </a:p>
          <a:p>
            <a:pPr lvl="1">
              <a:buFont typeface="Arial" panose="020B0604020202020204" pitchFamily="34" charset="0"/>
              <a:buChar char="•"/>
            </a:pPr>
            <a:r>
              <a:rPr lang="en-US" sz="1900" b="0" i="0" dirty="0">
                <a:solidFill>
                  <a:srgbClr val="2C2C2C"/>
                </a:solidFill>
                <a:effectLst/>
              </a:rPr>
              <a:t>Laugh instead of showing the fear or discomfort that your bully wants and expects.</a:t>
            </a:r>
          </a:p>
          <a:p>
            <a:pPr lvl="1">
              <a:buFont typeface="Arial" panose="020B0604020202020204" pitchFamily="34" charset="0"/>
              <a:buChar char="•"/>
            </a:pPr>
            <a:r>
              <a:rPr lang="en-US" sz="1900" b="0" i="0" dirty="0">
                <a:solidFill>
                  <a:srgbClr val="2C2C2C"/>
                </a:solidFill>
                <a:effectLst/>
              </a:rPr>
              <a:t>Tell your friends. Having a group you can trust can make a big difference. Let them help by speaking up, or even just staying close to you. Bullies are often deterred by groups.</a:t>
            </a:r>
          </a:p>
          <a:p>
            <a:endParaRPr lang="en-US" dirty="0"/>
          </a:p>
        </p:txBody>
      </p:sp>
    </p:spTree>
    <p:extLst>
      <p:ext uri="{BB962C8B-B14F-4D97-AF65-F5344CB8AC3E}">
        <p14:creationId xmlns:p14="http://schemas.microsoft.com/office/powerpoint/2010/main" val="1596275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398</TotalTime>
  <Words>692</Words>
  <Application>Microsoft Office PowerPoint</Application>
  <PresentationFormat>Widescreen</PresentationFormat>
  <Paragraphs>61</Paragraphs>
  <Slides>10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Bullying</vt:lpstr>
      <vt:lpstr>Agenda</vt:lpstr>
      <vt:lpstr>PowerPoint Presentation</vt:lpstr>
      <vt:lpstr>What is Bullying?</vt:lpstr>
      <vt:lpstr>Types of Bullying</vt:lpstr>
      <vt:lpstr>Types of Bullying</vt:lpstr>
      <vt:lpstr>Recognizing Bullying</vt:lpstr>
      <vt:lpstr>What To Do About Bullying </vt:lpstr>
      <vt:lpstr>What To Do About Bullying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Alyssa Covert</dc:creator>
  <cp:lastModifiedBy>alyssagcovert3@gmail.com</cp:lastModifiedBy>
  <cp:revision>1</cp:revision>
  <dcterms:created xsi:type="dcterms:W3CDTF">2022-03-11T13:13:16Z</dcterms:created>
  <dcterms:modified xsi:type="dcterms:W3CDTF">2022-03-11T19:51:32Z</dcterms:modified>
</cp:coreProperties>
</file>